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66" r:id="rId6"/>
    <p:sldId id="268" r:id="rId7"/>
    <p:sldId id="269" r:id="rId8"/>
    <p:sldId id="270" r:id="rId9"/>
    <p:sldId id="260" r:id="rId10"/>
    <p:sldId id="271" r:id="rId11"/>
    <p:sldId id="272" r:id="rId12"/>
    <p:sldId id="273" r:id="rId13"/>
    <p:sldId id="274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3605"/>
  </p:normalViewPr>
  <p:slideViewPr>
    <p:cSldViewPr snapToGrid="0">
      <p:cViewPr varScale="1">
        <p:scale>
          <a:sx n="96" d="100"/>
          <a:sy n="96" d="100"/>
        </p:scale>
        <p:origin x="64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3AfijGG9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fJd6Cq54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55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Linc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fideo</a:t>
            </a:r>
            <a:r>
              <a:rPr lang="en-US" baseline="0" dirty="0" smtClean="0"/>
              <a:t>: </a:t>
            </a:r>
            <a:r>
              <a:rPr lang="en-GB" dirty="0" smtClean="0">
                <a:hlinkClick r:id="rId3"/>
              </a:rPr>
              <a:t>Beth </a:t>
            </a:r>
            <a:r>
              <a:rPr lang="en-GB" dirty="0" err="1" smtClean="0">
                <a:hlinkClick r:id="rId3"/>
              </a:rPr>
              <a:t>i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wneud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os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rwyt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ti'n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credu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fod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ti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ddim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yn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derbyn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dy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hawliau</a:t>
            </a:r>
            <a:r>
              <a:rPr lang="en-GB" dirty="0" smtClean="0">
                <a:hlinkClick r:id="rId3"/>
              </a:rPr>
              <a:t> (youtube.com)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4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23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4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22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69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 smtClean="0"/>
              <a:t>Linc </a:t>
            </a:r>
            <a:r>
              <a:rPr lang="en-GB" dirty="0" err="1" smtClean="0"/>
              <a:t>i</a:t>
            </a:r>
            <a:r>
              <a:rPr lang="en" dirty="0" smtClean="0"/>
              <a:t>’r fideo –  </a:t>
            </a:r>
            <a:r>
              <a:rPr lang="en-GB" dirty="0" smtClean="0">
                <a:hlinkClick r:id="rId3"/>
              </a:rPr>
              <a:t>Mater y </a:t>
            </a:r>
            <a:r>
              <a:rPr lang="en-GB" dirty="0" err="1" smtClean="0">
                <a:hlinkClick r:id="rId3"/>
              </a:rPr>
              <a:t>Mis</a:t>
            </a:r>
            <a:r>
              <a:rPr lang="en-GB" dirty="0" smtClean="0">
                <a:hlinkClick r:id="rId3"/>
              </a:rPr>
              <a:t> - Mai (youtube.com)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smtClean="0"/>
              <a:t>Mae </a:t>
            </a:r>
            <a:r>
              <a:rPr lang="en-GB" dirty="0" err="1" smtClean="0"/>
              <a:t>deunyddiau</a:t>
            </a:r>
            <a:r>
              <a:rPr lang="en-GB" dirty="0" smtClean="0"/>
              <a:t> </a:t>
            </a:r>
            <a:r>
              <a:rPr lang="en-GB" dirty="0" err="1" smtClean="0"/>
              <a:t>ategol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wefan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blant</a:t>
            </a:r>
            <a:r>
              <a:rPr lang="en-GB" dirty="0" smtClean="0"/>
              <a:t> ag </a:t>
            </a:r>
            <a:r>
              <a:rPr lang="en-GB" dirty="0" err="1" smtClean="0"/>
              <a:t>anghenion</a:t>
            </a:r>
            <a:r>
              <a:rPr lang="en-GB" dirty="0" smtClean="0"/>
              <a:t> </a:t>
            </a:r>
            <a:r>
              <a:rPr lang="en-GB" dirty="0" err="1" smtClean="0"/>
              <a:t>dysgu</a:t>
            </a:r>
            <a:r>
              <a:rPr lang="en-GB" dirty="0" smtClean="0"/>
              <a:t> </a:t>
            </a:r>
            <a:r>
              <a:rPr lang="en-GB" dirty="0" err="1" smtClean="0"/>
              <a:t>ychwanegol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1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1" dirty="0" err="1" smtClean="0">
                <a:solidFill>
                  <a:schemeClr val="dk2"/>
                </a:solidFill>
                <a:latin typeface="VAGRounded Lt" panose="00000400000000000000" pitchFamily="2" charset="0"/>
              </a:rPr>
              <a:t>Linc</a:t>
            </a:r>
            <a:r>
              <a:rPr lang="en-GB" sz="1100" b="1" baseline="0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 </a:t>
            </a:r>
            <a:r>
              <a:rPr lang="en-GB" sz="1100" b="1" baseline="0" dirty="0" err="1" smtClean="0">
                <a:solidFill>
                  <a:schemeClr val="dk2"/>
                </a:solidFill>
                <a:latin typeface="VAGRounded Lt" panose="00000400000000000000" pitchFamily="2" charset="0"/>
              </a:rPr>
              <a:t>i’r</a:t>
            </a:r>
            <a:r>
              <a:rPr lang="en-GB" sz="1100" b="1" baseline="0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 </a:t>
            </a:r>
            <a:r>
              <a:rPr lang="en-GB" sz="1100" b="1" baseline="0" dirty="0" err="1" smtClean="0">
                <a:solidFill>
                  <a:schemeClr val="dk2"/>
                </a:solidFill>
                <a:latin typeface="VAGRounded Lt" panose="00000400000000000000" pitchFamily="2" charset="0"/>
              </a:rPr>
              <a:t>holiadur</a:t>
            </a:r>
            <a:r>
              <a:rPr lang="en-GB" sz="1100" b="1" baseline="0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 </a:t>
            </a:r>
            <a:r>
              <a:rPr lang="en-GB" sz="1100" b="1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- </a:t>
            </a:r>
            <a:r>
              <a:rPr lang="en-GB" sz="1100" b="1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https://online1.snapsurveys.com/au0v9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4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304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pg3AfijGG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fJd6Cq54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openxmlformats.org/officeDocument/2006/relationships/hyperlink" Target="https://online1.snapsurveys.com/au0v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2738" y="572225"/>
            <a:ext cx="7594287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VAGRounded Lt" panose="00000400000000000000"/>
                <a:ea typeface="Trebuchet MS"/>
                <a:cs typeface="Trebuchet MS"/>
                <a:sym typeface="Trebuchet MS"/>
              </a:rPr>
              <a:t>Mater y Mis –</a:t>
            </a:r>
            <a:r>
              <a:rPr lang="en-GB" sz="4000" dirty="0" smtClean="0">
                <a:latin typeface="VAGRounded Lt" panose="00000400000000000000"/>
                <a:ea typeface="Trebuchet MS"/>
                <a:cs typeface="Trebuchet MS"/>
                <a:sym typeface="Trebuchet MS"/>
              </a:rPr>
              <a:t> Mai </a:t>
            </a:r>
            <a:r>
              <a:rPr lang="en-GB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2024</a:t>
            </a:r>
            <a:endParaRPr sz="4000" dirty="0">
              <a:latin typeface="VAGRounded Lt" panose="00000400000000000000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1963351" y="827274"/>
            <a:ext cx="21633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 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631528" y="2447172"/>
            <a:ext cx="7648654" cy="1873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Bydd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y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Mis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nesaf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gael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ein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gwefan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Ddydd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Llun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,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Mehefin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y 3ydd.</a:t>
            </a:r>
            <a:endParaRPr lang="en" sz="2600" dirty="0" smtClean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5" y="368390"/>
            <a:ext cx="1380004" cy="16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7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27" y="158674"/>
            <a:ext cx="6590033" cy="5727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VAGRounded Lt"/>
              </a:rPr>
              <a:t>Oeddech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chi’n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gwybod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fod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gan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Gomisiynydd</a:t>
            </a:r>
            <a:r>
              <a:rPr lang="en-US" sz="2000" dirty="0">
                <a:latin typeface="VAGRounded Lt"/>
              </a:rPr>
              <a:t> Plant </a:t>
            </a:r>
            <a:r>
              <a:rPr lang="en-US" sz="2000" dirty="0" err="1">
                <a:latin typeface="VAGRounded Lt"/>
              </a:rPr>
              <a:t>Cymru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dîm</a:t>
            </a:r>
            <a:r>
              <a:rPr lang="en-US" sz="2000" dirty="0">
                <a:latin typeface="VAGRounded Lt"/>
              </a:rPr>
              <a:t> o </a:t>
            </a:r>
            <a:r>
              <a:rPr lang="en-US" sz="2000" dirty="0" err="1">
                <a:latin typeface="VAGRounded Lt"/>
              </a:rPr>
              <a:t>bobl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sy’n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gallu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helpu</a:t>
            </a:r>
            <a:r>
              <a:rPr lang="en-US" sz="2000" dirty="0">
                <a:latin typeface="VAGRounded Lt"/>
              </a:rPr>
              <a:t> plant </a:t>
            </a:r>
            <a:r>
              <a:rPr lang="en-US" sz="2000" dirty="0" err="1" smtClean="0">
                <a:latin typeface="VAGRounded Lt"/>
              </a:rPr>
              <a:t>sy’n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teimlo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nad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ydynt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yn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cael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eu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hawliau</a:t>
            </a:r>
            <a:r>
              <a:rPr lang="en-US" sz="2000" dirty="0">
                <a:latin typeface="VAGRounded Lt"/>
              </a:rPr>
              <a:t>?</a:t>
            </a:r>
            <a:br>
              <a:rPr lang="en-US" sz="2000" dirty="0">
                <a:latin typeface="VAGRounded Lt"/>
              </a:rPr>
            </a:br>
            <a:endParaRPr lang="en-GB" sz="2000" dirty="0">
              <a:latin typeface="VAGRounded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26" y="1495873"/>
            <a:ext cx="863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AGRounded Lt"/>
              </a:rPr>
              <a:t>🎥 </a:t>
            </a:r>
            <a:r>
              <a:rPr lang="en-US" sz="2000" dirty="0" err="1" smtClean="0">
                <a:latin typeface="VAGRounded Lt"/>
              </a:rPr>
              <a:t>Dyma</a:t>
            </a:r>
            <a:r>
              <a:rPr lang="en-US" sz="2000" dirty="0" smtClean="0">
                <a:latin typeface="VAGRounded Lt"/>
              </a:rPr>
              <a:t> 1 </a:t>
            </a:r>
            <a:r>
              <a:rPr lang="en-US" sz="2000" dirty="0" err="1" smtClean="0">
                <a:latin typeface="VAGRounded Lt"/>
              </a:rPr>
              <a:t>munud</a:t>
            </a:r>
            <a:r>
              <a:rPr lang="en-US" sz="2000" dirty="0" smtClean="0">
                <a:latin typeface="VAGRounded Lt"/>
              </a:rPr>
              <a:t> o </a:t>
            </a:r>
            <a:r>
              <a:rPr lang="en-US" sz="2000" dirty="0" err="1" smtClean="0">
                <a:latin typeface="VAGRounded Lt"/>
              </a:rPr>
              <a:t>fideo’n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esbonio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mwy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i</a:t>
            </a:r>
            <a:r>
              <a:rPr lang="en-US" sz="2000" dirty="0" smtClean="0">
                <a:latin typeface="VAGRounded Lt"/>
              </a:rPr>
              <a:t> chi am y </a:t>
            </a:r>
            <a:r>
              <a:rPr lang="en-US" sz="2000" dirty="0" err="1" smtClean="0">
                <a:latin typeface="VAGRounded Lt"/>
              </a:rPr>
              <a:t>tîm</a:t>
            </a:r>
            <a:r>
              <a:rPr lang="en-US" sz="2000" dirty="0" smtClean="0">
                <a:latin typeface="VAGRounded Lt"/>
              </a:rPr>
              <a:t>:  </a:t>
            </a:r>
            <a:endParaRPr lang="en-GB" sz="2000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16" y="1991882"/>
            <a:ext cx="5390137" cy="3031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42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451" y="0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69129" y="1135376"/>
            <a:ext cx="6091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Mis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diwethaf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wnaethom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ni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ofyn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am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teithiau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i’r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ysgol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Dyma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ddywedoch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wrthym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ni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9" y="1639676"/>
            <a:ext cx="2009417" cy="21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6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6788" y="152400"/>
            <a:ext cx="1740498" cy="943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783315" y="1283391"/>
            <a:ext cx="685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Dywedodd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>
                <a:latin typeface="VAGRounded Lt" panose="00000400000000000000" pitchFamily="2" charset="0"/>
              </a:rPr>
              <a:t>82%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eich</a:t>
            </a:r>
            <a:r>
              <a:rPr lang="en-GB" sz="1600" dirty="0">
                <a:latin typeface="VAGRounded Lt" panose="00000400000000000000" pitchFamily="2" charset="0"/>
              </a:rPr>
              <a:t> bod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teimlo'n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ddiogel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ar</a:t>
            </a:r>
            <a:r>
              <a:rPr lang="en-GB" sz="1600" dirty="0">
                <a:latin typeface="VAGRounded Lt" panose="00000400000000000000" pitchFamily="2" charset="0"/>
              </a:rPr>
              <a:t> y </a:t>
            </a:r>
            <a:r>
              <a:rPr lang="en-GB" sz="1600" dirty="0" err="1">
                <a:latin typeface="VAGRounded Lt" panose="00000400000000000000" pitchFamily="2" charset="0"/>
              </a:rPr>
              <a:t>ffordd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i'r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smtClean="0">
                <a:latin typeface="VAGRounded Lt" panose="00000400000000000000" pitchFamily="2" charset="0"/>
              </a:rPr>
              <a:t>Ysgol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Roedd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rhai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meddwl</a:t>
            </a:r>
            <a:r>
              <a:rPr lang="en-GB" sz="1600" dirty="0">
                <a:latin typeface="VAGRounded Lt" panose="00000400000000000000" pitchFamily="2" charset="0"/>
              </a:rPr>
              <a:t> bod </a:t>
            </a:r>
            <a:r>
              <a:rPr lang="en-GB" sz="1600" dirty="0" err="1">
                <a:latin typeface="VAGRounded Lt" panose="00000400000000000000" pitchFamily="2" charset="0"/>
              </a:rPr>
              <a:t>gormod</a:t>
            </a:r>
            <a:r>
              <a:rPr lang="en-GB" sz="1600" dirty="0">
                <a:latin typeface="VAGRounded Lt" panose="00000400000000000000" pitchFamily="2" charset="0"/>
              </a:rPr>
              <a:t> o </a:t>
            </a:r>
            <a:r>
              <a:rPr lang="en-GB" sz="1600" dirty="0" err="1">
                <a:latin typeface="VAGRounded Lt" panose="00000400000000000000" pitchFamily="2" charset="0"/>
              </a:rPr>
              <a:t>draffig</a:t>
            </a:r>
            <a:r>
              <a:rPr lang="en-GB" sz="1600" dirty="0">
                <a:latin typeface="VAGRounded Lt" panose="00000400000000000000" pitchFamily="2" charset="0"/>
              </a:rPr>
              <a:t> a bod </a:t>
            </a:r>
            <a:r>
              <a:rPr lang="en-GB" sz="1600" dirty="0" err="1">
                <a:latin typeface="VAGRounded Lt" panose="00000400000000000000" pitchFamily="2" charset="0"/>
              </a:rPr>
              <a:t>ceir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teithio'n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rhy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 smtClean="0">
                <a:latin typeface="VAGRounded Lt" panose="00000400000000000000" pitchFamily="2" charset="0"/>
              </a:rPr>
              <a:t>gyflym</a:t>
            </a: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Dywedodd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rhai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nad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oedd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lle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diogel</a:t>
            </a:r>
            <a:r>
              <a:rPr lang="en-GB" sz="1600" dirty="0">
                <a:latin typeface="VAGRounded Lt" panose="00000400000000000000" pitchFamily="2" charset="0"/>
              </a:rPr>
              <a:t> i </a:t>
            </a:r>
            <a:r>
              <a:rPr lang="en-GB" sz="1600" dirty="0" err="1">
                <a:latin typeface="VAGRounded Lt" panose="00000400000000000000" pitchFamily="2" charset="0"/>
              </a:rPr>
              <a:t>groesi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neu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nad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oedd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ceir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stopio</a:t>
            </a:r>
            <a:r>
              <a:rPr lang="en-GB" sz="1600" dirty="0">
                <a:latin typeface="VAGRounded Lt" panose="00000400000000000000" pitchFamily="2" charset="0"/>
              </a:rPr>
              <a:t> i </a:t>
            </a:r>
            <a:r>
              <a:rPr lang="en-GB" sz="1600" dirty="0" err="1">
                <a:latin typeface="VAGRounded Lt" panose="00000400000000000000" pitchFamily="2" charset="0"/>
              </a:rPr>
              <a:t>adael</a:t>
            </a:r>
            <a:r>
              <a:rPr lang="en-GB" sz="1600" dirty="0">
                <a:latin typeface="VAGRounded Lt" panose="00000400000000000000" pitchFamily="2" charset="0"/>
              </a:rPr>
              <a:t> chi </a:t>
            </a:r>
            <a:r>
              <a:rPr lang="en-GB" sz="1600" dirty="0" err="1">
                <a:latin typeface="VAGRounded Lt" panose="00000400000000000000" pitchFamily="2" charset="0"/>
              </a:rPr>
              <a:t>groesi’r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 smtClean="0">
                <a:latin typeface="VAGRounded Lt" panose="00000400000000000000" pitchFamily="2" charset="0"/>
              </a:rPr>
              <a:t>ffordd</a:t>
            </a: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Roedd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rhai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poeni</a:t>
            </a:r>
            <a:r>
              <a:rPr lang="en-GB" sz="1600" dirty="0">
                <a:latin typeface="VAGRounded Lt" panose="00000400000000000000" pitchFamily="2" charset="0"/>
              </a:rPr>
              <a:t> am </a:t>
            </a:r>
            <a:r>
              <a:rPr lang="en-GB" sz="1600" dirty="0" err="1">
                <a:latin typeface="VAGRounded Lt" panose="00000400000000000000" pitchFamily="2" charset="0"/>
              </a:rPr>
              <a:t>gerdded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ar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eich</a:t>
            </a:r>
            <a:r>
              <a:rPr lang="en-GB" sz="1600" dirty="0">
                <a:latin typeface="VAGRounded Lt" panose="00000400000000000000" pitchFamily="2" charset="0"/>
              </a:rPr>
              <a:t> pen </a:t>
            </a:r>
            <a:r>
              <a:rPr lang="en-GB" sz="1600" dirty="0" err="1">
                <a:latin typeface="VAGRounded Lt" panose="00000400000000000000" pitchFamily="2" charset="0"/>
              </a:rPr>
              <a:t>eich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 smtClean="0">
                <a:latin typeface="VAGRounded Lt" panose="00000400000000000000" pitchFamily="2" charset="0"/>
              </a:rPr>
              <a:t>hun</a:t>
            </a:r>
            <a:endParaRPr lang="en-GB" sz="1600" dirty="0" smtClean="0">
              <a:latin typeface="VAGRounded L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140" y="256231"/>
            <a:ext cx="647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 err="1" smtClean="0">
                <a:latin typeface="VAGRounded Lt" panose="00000400000000000000" pitchFamily="2" charset="0"/>
              </a:rPr>
              <a:t>Ym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mis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Ebrill</a:t>
            </a:r>
            <a:r>
              <a:rPr lang="en-GB" sz="1800" dirty="0" smtClean="0">
                <a:latin typeface="VAGRounded Lt" panose="00000400000000000000" pitchFamily="2" charset="0"/>
              </a:rPr>
              <a:t>, </a:t>
            </a:r>
            <a:r>
              <a:rPr lang="en-GB" sz="1800" dirty="0" err="1" smtClean="0">
                <a:latin typeface="VAGRounded Lt" panose="00000400000000000000" pitchFamily="2" charset="0"/>
              </a:rPr>
              <a:t>llenwodd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b="1" u="sng" dirty="0" err="1" smtClean="0">
                <a:latin typeface="VAGRounded Lt" panose="00000400000000000000" pitchFamily="2" charset="0"/>
              </a:rPr>
              <a:t>dros</a:t>
            </a:r>
            <a:r>
              <a:rPr lang="en-GB" sz="1800" b="1" u="sng" dirty="0" smtClean="0">
                <a:latin typeface="VAGRounded Lt" panose="00000400000000000000" pitchFamily="2" charset="0"/>
              </a:rPr>
              <a:t> 2000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ohonoch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yr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holiadur</a:t>
            </a:r>
            <a:r>
              <a:rPr lang="en-GB" sz="1800" dirty="0" smtClean="0">
                <a:latin typeface="VAGRounded Lt" panose="00000400000000000000" pitchFamily="2" charset="0"/>
              </a:rPr>
              <a:t> am </a:t>
            </a:r>
            <a:r>
              <a:rPr lang="en-GB" sz="1800" dirty="0" err="1" smtClean="0">
                <a:latin typeface="VAGRounded Lt" panose="00000400000000000000" pitchFamily="2" charset="0"/>
              </a:rPr>
              <a:t>deithio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i’r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ysgol</a:t>
            </a:r>
            <a:endParaRPr lang="en-GB" sz="1800" dirty="0">
              <a:latin typeface="VAGRounded L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40" y="1283392"/>
            <a:ext cx="999699" cy="981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79" y="2422134"/>
            <a:ext cx="1241220" cy="656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92" y="3299710"/>
            <a:ext cx="1458734" cy="638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00" y="4105922"/>
            <a:ext cx="511647" cy="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35802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563327" y="1547731"/>
            <a:ext cx="7162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VAGRounded Lt" panose="00000400000000000000" pitchFamily="2" charset="0"/>
              </a:rPr>
              <a:t>Dywedodd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llawer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ohonoch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eich</a:t>
            </a:r>
            <a:r>
              <a:rPr lang="en-GB" sz="1800" dirty="0">
                <a:latin typeface="VAGRounded Lt" panose="00000400000000000000" pitchFamily="2" charset="0"/>
              </a:rPr>
              <a:t> bod </a:t>
            </a:r>
            <a:r>
              <a:rPr lang="en-GB" sz="1800" dirty="0" err="1">
                <a:latin typeface="VAGRounded Lt" panose="00000400000000000000" pitchFamily="2" charset="0"/>
              </a:rPr>
              <a:t>wedi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mwynhau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edrych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natur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eich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ffordd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i'r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smtClean="0">
                <a:latin typeface="VAGRounded Lt" panose="00000400000000000000" pitchFamily="2" charset="0"/>
              </a:rPr>
              <a:t>Ysgol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VAGRounded Lt" panose="00000400000000000000" pitchFamily="2" charset="0"/>
              </a:rPr>
              <a:t>Roedd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llawer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ohonoch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wedi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mwynhau</a:t>
            </a:r>
            <a:r>
              <a:rPr lang="en-GB" sz="1800" dirty="0">
                <a:latin typeface="VAGRounded Lt" panose="00000400000000000000" pitchFamily="2" charset="0"/>
              </a:rPr>
              <a:t> bod </a:t>
            </a:r>
            <a:r>
              <a:rPr lang="en-GB" sz="1800" dirty="0" err="1">
                <a:latin typeface="VAGRounded Lt" panose="00000400000000000000" pitchFamily="2" charset="0"/>
              </a:rPr>
              <a:t>gyda'ch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teulu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y </a:t>
            </a:r>
            <a:r>
              <a:rPr lang="en-GB" sz="1800" dirty="0" err="1">
                <a:latin typeface="VAGRounded Lt" panose="00000400000000000000" pitchFamily="2" charset="0"/>
              </a:rPr>
              <a:t>ffordd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i'r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ysgol</a:t>
            </a:r>
            <a:r>
              <a:rPr lang="en-GB" sz="1800" dirty="0">
                <a:latin typeface="VAGRounded Lt" panose="00000400000000000000" pitchFamily="2" charset="0"/>
              </a:rPr>
              <a:t>. </a:t>
            </a:r>
            <a:r>
              <a:rPr lang="en-GB" sz="1800" dirty="0" err="1">
                <a:latin typeface="VAGRounded Lt" panose="00000400000000000000" pitchFamily="2" charset="0"/>
              </a:rPr>
              <a:t>Dywedoch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wrthym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eich</a:t>
            </a:r>
            <a:r>
              <a:rPr lang="en-GB" sz="1800" dirty="0">
                <a:latin typeface="VAGRounded Lt" panose="00000400000000000000" pitchFamily="2" charset="0"/>
              </a:rPr>
              <a:t> bod </a:t>
            </a:r>
            <a:r>
              <a:rPr lang="en-GB" sz="1800" dirty="0" err="1">
                <a:latin typeface="VAGRounded Lt" panose="00000400000000000000" pitchFamily="2" charset="0"/>
              </a:rPr>
              <a:t>yn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hoffi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sgwrsio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â'ch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teulu</a:t>
            </a:r>
            <a:endParaRPr lang="en-GB" sz="18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VAGRounded Lt" panose="00000400000000000000" pitchFamily="2" charset="0"/>
              </a:rPr>
              <a:t>Roedd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rhai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ohonoch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yn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hoffi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gwrando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y radio a </a:t>
            </a:r>
            <a:r>
              <a:rPr lang="en-GB" sz="1800" dirty="0" err="1">
                <a:latin typeface="VAGRounded Lt" panose="00000400000000000000" pitchFamily="2" charset="0"/>
              </a:rPr>
              <a:t>chanu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y </a:t>
            </a:r>
            <a:r>
              <a:rPr lang="en-GB" sz="1800" dirty="0" err="1">
                <a:latin typeface="VAGRounded Lt" panose="00000400000000000000" pitchFamily="2" charset="0"/>
              </a:rPr>
              <a:t>ffordd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i'r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ysgol</a:t>
            </a:r>
            <a:endParaRPr lang="en-US" sz="1800" dirty="0">
              <a:latin typeface="VAGRounded L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20" y="1271178"/>
            <a:ext cx="986603" cy="1039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20" y="2462594"/>
            <a:ext cx="1044597" cy="997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09" y="3705524"/>
            <a:ext cx="1311618" cy="8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953710" y="1579743"/>
            <a:ext cx="5850328" cy="2637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 Mater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Mis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Mai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ymwneud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ag </a:t>
            </a:r>
            <a:r>
              <a:rPr lang="en-GB" sz="2400" b="1" dirty="0" err="1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egwyl</a:t>
            </a: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 </a:t>
            </a:r>
            <a:b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Cofiwch</a:t>
            </a:r>
            <a:r>
              <a:rPr lang="en-GB" sz="2400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-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gennych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i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gyd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yr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hawl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i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ymlacio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  <a:endParaRPr sz="24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4" y="196163"/>
            <a:ext cx="1941801" cy="10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03" y="2105348"/>
            <a:ext cx="2348681" cy="15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0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7153" y="234883"/>
            <a:ext cx="8749693" cy="54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</a:t>
            </a:r>
            <a:r>
              <a:rPr lang="en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mis hwn: Amser egwyl</a:t>
            </a: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823" t="17902" r="34643" b="20803"/>
          <a:stretch/>
        </p:blipFill>
        <p:spPr>
          <a:xfrm>
            <a:off x="1191906" y="914742"/>
            <a:ext cx="6573795" cy="3807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755" y="92104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3539" y="123226"/>
            <a:ext cx="477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1)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Trafodwch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fel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pâr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neu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fel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gr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ŵ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:</a:t>
            </a:r>
            <a:endParaRPr lang="en-GB" sz="2400" dirty="0">
              <a:latin typeface="VAGRounded Lt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860" y="1392673"/>
            <a:ext cx="7407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Ydych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chi'n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mwynhau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egwyl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</a:rPr>
              <a:t> Pam?</a:t>
            </a:r>
          </a:p>
          <a:p>
            <a:endParaRPr lang="en-GB" sz="2400" dirty="0" smtClean="0">
              <a:latin typeface="VAGRounded Lt" panose="00000400000000000000" pitchFamily="2" charset="0"/>
              <a:ea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egwyl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bwysig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 Pam?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Ydych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byth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colli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egwyl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 Pam?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fyddai’n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gwneud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egwyl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well?</a:t>
            </a:r>
            <a:endParaRPr lang="en-GB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99" y="162941"/>
            <a:ext cx="1318425" cy="1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07" y="1324042"/>
            <a:ext cx="8680996" cy="818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2120"/>
              <a:buNone/>
            </a:pPr>
            <a:r>
              <a:rPr lang="en-GB" b="1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(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Gall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pob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person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ifanc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wneud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hyn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unigol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neu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gall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athro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wneud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ran y </a:t>
            </a:r>
            <a:r>
              <a:rPr lang="en-GB" dirty="0" err="1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dosbarth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CA6784D-D8FD-091F-FDE3-5CFAB132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7" t="7007" r="6963" b="6594"/>
          <a:stretch/>
        </p:blipFill>
        <p:spPr>
          <a:xfrm>
            <a:off x="3003575" y="2398377"/>
            <a:ext cx="2203770" cy="220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1445961" y="4693975"/>
            <a:ext cx="54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chemeClr val="tx1"/>
                </a:solidFill>
                <a:latin typeface="VAGRounded Lt" panose="00000400000000000000" pitchFamily="2" charset="0"/>
                <a:hlinkClick r:id="rId4"/>
              </a:rPr>
              <a:t>https://online1.snapsurveys.com/au0v9</a:t>
            </a:r>
            <a:endParaRPr lang="en-GB" sz="1400" b="1" dirty="0">
              <a:solidFill>
                <a:schemeClr val="tx1"/>
              </a:solidFill>
              <a:latin typeface="VAGRounded Lt" panose="00000400000000000000" pitchFamily="2" charset="0"/>
            </a:endParaRPr>
          </a:p>
        </p:txBody>
      </p:sp>
      <p:pic>
        <p:nvPicPr>
          <p:cNvPr id="5" name="Google Shape;99;p19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182005" y="142691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86968" y="191765"/>
            <a:ext cx="6501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2120"/>
              <a:buNone/>
            </a:pP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2)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Rhannwch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syniadau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gyda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ni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wrth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ddefnyddio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cod QR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yr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holiadur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neu’r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ddolen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65" y="142691"/>
            <a:ext cx="10486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44" y="37437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2565582" y="1723482"/>
            <a:ext cx="649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VAGRounded Lt" panose="00000400000000000000" pitchFamily="2" charset="0"/>
              </a:rPr>
              <a:t>Ar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ddiwedd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yr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 smtClean="0">
                <a:latin typeface="VAGRounded Lt" panose="00000400000000000000" pitchFamily="2" charset="0"/>
              </a:rPr>
              <a:t>holiadur</a:t>
            </a:r>
            <a:r>
              <a:rPr lang="en-US" sz="2800" dirty="0" smtClean="0">
                <a:latin typeface="VAGRounded Lt" panose="00000400000000000000" pitchFamily="2" charset="0"/>
              </a:rPr>
              <a:t>, </a:t>
            </a:r>
            <a:r>
              <a:rPr lang="en-US" sz="2800" dirty="0" err="1">
                <a:latin typeface="VAGRounded Lt" panose="00000400000000000000" pitchFamily="2" charset="0"/>
              </a:rPr>
              <a:t>mae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opsiwn</a:t>
            </a:r>
            <a:r>
              <a:rPr lang="en-US" sz="2800" dirty="0">
                <a:latin typeface="VAGRounded Lt" panose="00000400000000000000" pitchFamily="2" charset="0"/>
              </a:rPr>
              <a:t> i chi </a:t>
            </a:r>
            <a:r>
              <a:rPr lang="en-US" sz="2800" dirty="0" err="1">
                <a:latin typeface="VAGRounded Lt" panose="00000400000000000000" pitchFamily="2" charset="0"/>
              </a:rPr>
              <a:t>ddweud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wrthym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beth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yw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eich</a:t>
            </a:r>
            <a:r>
              <a:rPr lang="en-US" sz="2800" dirty="0">
                <a:latin typeface="VAGRounded Lt" panose="00000400000000000000" pitchFamily="2" charset="0"/>
              </a:rPr>
              <a:t> barn am </a:t>
            </a:r>
            <a:r>
              <a:rPr lang="en-US" sz="2800" dirty="0" err="1" smtClean="0">
                <a:latin typeface="VAGRounded Lt" panose="00000400000000000000" pitchFamily="2" charset="0"/>
              </a:rPr>
              <a:t>Fater</a:t>
            </a:r>
            <a:r>
              <a:rPr lang="en-US" sz="2800" dirty="0" smtClean="0">
                <a:latin typeface="VAGRounded Lt" panose="00000400000000000000" pitchFamily="2" charset="0"/>
              </a:rPr>
              <a:t> y </a:t>
            </a:r>
            <a:r>
              <a:rPr lang="en-US" sz="2800" dirty="0" err="1" smtClean="0">
                <a:latin typeface="VAGRounded Lt" panose="00000400000000000000" pitchFamily="2" charset="0"/>
              </a:rPr>
              <a:t>Mis</a:t>
            </a:r>
            <a:r>
              <a:rPr lang="en-US" sz="2800" dirty="0" smtClean="0">
                <a:latin typeface="VAGRounded Lt" panose="00000400000000000000" pitchFamily="2" charset="0"/>
              </a:rPr>
              <a:t> </a:t>
            </a:r>
            <a:r>
              <a:rPr lang="en-US" sz="2800" dirty="0">
                <a:latin typeface="VAGRounded Lt" panose="00000400000000000000" pitchFamily="2" charset="0"/>
              </a:rPr>
              <a:t>a </a:t>
            </a:r>
            <a:r>
              <a:rPr lang="en-US" sz="2800" dirty="0" err="1">
                <a:latin typeface="VAGRounded Lt" panose="00000400000000000000" pitchFamily="2" charset="0"/>
              </a:rPr>
              <a:t>sut</a:t>
            </a:r>
            <a:r>
              <a:rPr lang="en-US" sz="2800" dirty="0">
                <a:latin typeface="VAGRounded Lt" panose="00000400000000000000" pitchFamily="2" charset="0"/>
              </a:rPr>
              <a:t> y </a:t>
            </a:r>
            <a:r>
              <a:rPr lang="en-US" sz="2800" dirty="0" err="1">
                <a:latin typeface="VAGRounded Lt" panose="00000400000000000000" pitchFamily="2" charset="0"/>
              </a:rPr>
              <a:t>gallwn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ei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 smtClean="0">
                <a:latin typeface="VAGRounded Lt" panose="00000400000000000000" pitchFamily="2" charset="0"/>
              </a:rPr>
              <a:t>wella</a:t>
            </a:r>
            <a:r>
              <a:rPr lang="en-US" sz="2800" dirty="0" smtClean="0">
                <a:latin typeface="VAGRounded Lt" panose="00000400000000000000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10" y="1723482"/>
            <a:ext cx="2050269" cy="17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9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FEEEB-6DB9-4D47-BDCD-4B903D5AE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6B4CA2-A3E6-41CB-9A54-9B181FA42493}">
  <ds:schemaRefs>
    <ds:schemaRef ds:uri="http://schemas.microsoft.com/sharepoint/v4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4edaaa3-7766-4c66-951e-371f72d677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F1EA73-FF8A-459A-8B40-656E031A1D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412</Words>
  <Application>Microsoft Office PowerPoint</Application>
  <PresentationFormat>On-screen Show (16:9)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Trebuchet MS</vt:lpstr>
      <vt:lpstr>VAGRounded Lt</vt:lpstr>
      <vt:lpstr>Simple Light</vt:lpstr>
      <vt:lpstr>Mater y Mis – Mai 2024  </vt:lpstr>
      <vt:lpstr>PowerPoint Presentation</vt:lpstr>
      <vt:lpstr>PowerPoint Presentation</vt:lpstr>
      <vt:lpstr>PowerPoint Presentation</vt:lpstr>
      <vt:lpstr>Mae Mater y Mis Mai yn ymwneud ag Amser egwyl.    Cofiwch - Mae gennych chi i gyd yr hawl i ymlacio a chwarae.</vt:lpstr>
      <vt:lpstr>🎥 Mater mis hwn: Amser egwyl</vt:lpstr>
      <vt:lpstr>PowerPoint Presentation</vt:lpstr>
      <vt:lpstr>PowerPoint Presentation</vt:lpstr>
      <vt:lpstr>PowerPoint Presentation</vt:lpstr>
      <vt:lpstr>Diolch! </vt:lpstr>
      <vt:lpstr>Oeddech chi’n gwybod fod gan Gomisiynydd Plant Cymru dîm o bobl sy’n gallu helpu plant sy’n teimlo nad ydynt yn cael eu hawliau?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Matters - February 2024</dc:title>
  <dc:creator>Sophie</dc:creator>
  <cp:lastModifiedBy>Rhiannon Llewelyn</cp:lastModifiedBy>
  <cp:revision>44</cp:revision>
  <cp:lastPrinted>2024-03-01T11:11:59Z</cp:lastPrinted>
  <dcterms:modified xsi:type="dcterms:W3CDTF">2024-05-07T14:05:54Z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