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9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36D02-15D2-0AAD-5DA9-BB055076D4FB}" v="1702" dt="2024-06-28T09:32:03.135"/>
    <p1510:client id="{93FA93E8-E2B9-B8F0-CA16-B0FF2866F57B}" v="6" dt="2024-06-28T08:51:19.921"/>
    <p1510:client id="{D763F992-5740-4372-85D2-5BDE69C7F14B}" v="163" dt="2024-06-28T10:06:09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6FF3D-2812-0CB0-AF3F-C043812E7A2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0224A-3D72-A77F-FA99-9B035BD025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D291A209-9C20-49D5-8CE6-2A96616225D4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3076" name="Slide Image Placeholder 3">
            <a:extLst>
              <a:ext uri="{FF2B5EF4-FFF2-40B4-BE49-F238E27FC236}">
                <a16:creationId xmlns:a16="http://schemas.microsoft.com/office/drawing/2014/main" id="{1A2DB0EA-C7B8-9501-5FF6-E08E83615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6F0F78-E010-4508-613A-F547B149E2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79601-D0D1-3C10-9139-34AA41ECEEA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28721-94B0-E743-F738-4408D4D8C0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8A53609B-4E50-4A27-8B33-25BDC8FD7B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ptos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ptos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ptos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ptos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b5s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C8F6FE8-24F5-EDC9-C94E-5DEBBBA7A1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D4A5610-FBDF-1FED-C3DB-69FE1B13810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8FF0E46-2203-B296-5250-7EC9348C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3E527011-F1AA-4BB0-8E6F-5C4DC1E76020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7;g2b4244a9906_0_16:notes">
            <a:extLst>
              <a:ext uri="{FF2B5EF4-FFF2-40B4-BE49-F238E27FC236}">
                <a16:creationId xmlns:a16="http://schemas.microsoft.com/office/drawing/2014/main" id="{FFBD70DB-FB43-4C50-E829-12EB225F03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Google Shape;58;g2b4244a9906_0_16:notes">
            <a:extLst>
              <a:ext uri="{FF2B5EF4-FFF2-40B4-BE49-F238E27FC236}">
                <a16:creationId xmlns:a16="http://schemas.microsoft.com/office/drawing/2014/main" id="{DACD6435-E434-0C4D-F599-A62FFDF630F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3;g2b13afc0335_0_459:notes">
            <a:extLst>
              <a:ext uri="{FF2B5EF4-FFF2-40B4-BE49-F238E27FC236}">
                <a16:creationId xmlns:a16="http://schemas.microsoft.com/office/drawing/2014/main" id="{D326A83A-B8B6-2D72-622D-259F2256D4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Google Shape;64;g2b13afc0335_0_459:notes">
            <a:extLst>
              <a:ext uri="{FF2B5EF4-FFF2-40B4-BE49-F238E27FC236}">
                <a16:creationId xmlns:a16="http://schemas.microsoft.com/office/drawing/2014/main" id="{06F0161E-AD63-855A-724D-4646ED14C67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68;g2b13afc0335_0_508:notes">
            <a:extLst>
              <a:ext uri="{FF2B5EF4-FFF2-40B4-BE49-F238E27FC236}">
                <a16:creationId xmlns:a16="http://schemas.microsoft.com/office/drawing/2014/main" id="{43BE4D52-50D9-552F-D3E1-072194AAA9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Google Shape;69;g2b13afc0335_0_508:notes">
            <a:extLst>
              <a:ext uri="{FF2B5EF4-FFF2-40B4-BE49-F238E27FC236}">
                <a16:creationId xmlns:a16="http://schemas.microsoft.com/office/drawing/2014/main" id="{F967D4F2-32EB-1459-B332-416DF2AD5872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74;g2b13afc0335_0_464:notes">
            <a:extLst>
              <a:ext uri="{FF2B5EF4-FFF2-40B4-BE49-F238E27FC236}">
                <a16:creationId xmlns:a16="http://schemas.microsoft.com/office/drawing/2014/main" id="{84CBB8E1-8923-2497-AB00-AC10001E5E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Google Shape;75;g2b13afc0335_0_464:notes">
            <a:extLst>
              <a:ext uri="{FF2B5EF4-FFF2-40B4-BE49-F238E27FC236}">
                <a16:creationId xmlns:a16="http://schemas.microsoft.com/office/drawing/2014/main" id="{61800ED1-AF13-F208-5E40-CB8EAF7D1352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r>
              <a:rPr altLang="en-US" dirty="0">
                <a:latin typeface="Aptos" panose="020B0004020202020204" pitchFamily="34" charset="0"/>
              </a:rPr>
              <a:t>Linc </a:t>
            </a:r>
            <a:r>
              <a:rPr lang="en-US" altLang="en-US" err="1">
                <a:latin typeface="Aptos" panose="020B0004020202020204" pitchFamily="34" charset="0"/>
              </a:rPr>
              <a:t>i’r</a:t>
            </a:r>
            <a:r>
              <a:rPr altLang="en-US" dirty="0">
                <a:latin typeface="Aptos" panose="020B0004020202020204" pitchFamily="34" charset="0"/>
              </a:rPr>
              <a:t> </a:t>
            </a:r>
            <a:r>
              <a:rPr lang="en-US" altLang="en-US" err="1">
                <a:latin typeface="Aptos" panose="020B0004020202020204" pitchFamily="34" charset="0"/>
              </a:rPr>
              <a:t>fideo</a:t>
            </a:r>
            <a:r>
              <a:rPr altLang="en-US" dirty="0">
                <a:latin typeface="Aptos" panose="020B0004020202020204" pitchFamily="34" charset="0"/>
              </a:rPr>
              <a:t> –  </a:t>
            </a:r>
            <a:r>
              <a:rPr lang="en-GB" altLang="en-US" dirty="0">
                <a:latin typeface="Aptos" panose="020B0004020202020204" pitchFamily="34" charset="0"/>
              </a:rPr>
              <a:t>https://youtu.be/bhlsKpaXpBY</a:t>
            </a:r>
            <a:endParaRPr altLang="en-US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3;g2b13afc0335_0_489:notes">
            <a:extLst>
              <a:ext uri="{FF2B5EF4-FFF2-40B4-BE49-F238E27FC236}">
                <a16:creationId xmlns:a16="http://schemas.microsoft.com/office/drawing/2014/main" id="{B8CCD851-A727-8A79-3C11-8FA28AF9D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Google Shape;94;g2b13afc0335_0_489:notes">
            <a:extLst>
              <a:ext uri="{FF2B5EF4-FFF2-40B4-BE49-F238E27FC236}">
                <a16:creationId xmlns:a16="http://schemas.microsoft.com/office/drawing/2014/main" id="{59594C8C-7F3E-1A9A-AFCB-32B7946AF8B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56C8964-594A-ADF5-7669-A071A6DFB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24089-C686-97D6-AF76-C8E07AA4AD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E2841"/>
                </a:solidFill>
                <a:latin typeface="VAGRounded Lt" pitchFamily="2"/>
              </a:rPr>
              <a:t>Linc </a:t>
            </a:r>
            <a:r>
              <a:rPr lang="en-GB" sz="1100" b="1" dirty="0" err="1">
                <a:solidFill>
                  <a:srgbClr val="0E2841"/>
                </a:solidFill>
                <a:latin typeface="VAGRounded Lt" pitchFamily="2"/>
              </a:rPr>
              <a:t>i’r</a:t>
            </a:r>
            <a:r>
              <a:rPr lang="en-GB" sz="1100" b="1" dirty="0">
                <a:solidFill>
                  <a:srgbClr val="0E2841"/>
                </a:solidFill>
                <a:latin typeface="VAGRounded Lt" pitchFamily="2"/>
              </a:rPr>
              <a:t> </a:t>
            </a:r>
            <a:r>
              <a:rPr lang="en-GB" sz="1100" b="1" dirty="0" err="1">
                <a:solidFill>
                  <a:srgbClr val="0E2841"/>
                </a:solidFill>
                <a:latin typeface="VAGRounded Lt" pitchFamily="2"/>
              </a:rPr>
              <a:t>holiadur</a:t>
            </a:r>
            <a:r>
              <a:rPr lang="en-GB" sz="1100" b="1" dirty="0">
                <a:solidFill>
                  <a:srgbClr val="0E2841"/>
                </a:solidFill>
                <a:latin typeface="VAGRounded Lt" pitchFamily="2"/>
              </a:rPr>
              <a:t> - </a:t>
            </a:r>
            <a:r>
              <a:rPr lang="en-GB" sz="1200" dirty="0">
                <a:latin typeface="Aptos"/>
                <a:hlinkClick r:id="rId3"/>
              </a:rPr>
              <a:t>https://online1.snapsurveys.com/tb5sdf</a:t>
            </a:r>
            <a:endParaRPr lang="en-US" dirty="0"/>
          </a:p>
          <a:p>
            <a:pPr marL="158748"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 marL="158748"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3;g2b13afc0335_0_489:notes">
            <a:extLst>
              <a:ext uri="{FF2B5EF4-FFF2-40B4-BE49-F238E27FC236}">
                <a16:creationId xmlns:a16="http://schemas.microsoft.com/office/drawing/2014/main" id="{3299A89A-BEB4-E7E5-27E0-09BF389B67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Google Shape;94;g2b13afc0335_0_489:notes">
            <a:extLst>
              <a:ext uri="{FF2B5EF4-FFF2-40B4-BE49-F238E27FC236}">
                <a16:creationId xmlns:a16="http://schemas.microsoft.com/office/drawing/2014/main" id="{57BB622F-2C1E-DB87-BA89-B248C838C52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01;g2b13afc0335_0_502:notes">
            <a:extLst>
              <a:ext uri="{FF2B5EF4-FFF2-40B4-BE49-F238E27FC236}">
                <a16:creationId xmlns:a16="http://schemas.microsoft.com/office/drawing/2014/main" id="{03569540-6F4A-089B-79D9-B514E14C9F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Google Shape;102;g2b13afc0335_0_502:notes">
            <a:extLst>
              <a:ext uri="{FF2B5EF4-FFF2-40B4-BE49-F238E27FC236}">
                <a16:creationId xmlns:a16="http://schemas.microsoft.com/office/drawing/2014/main" id="{5C9B12C1-D2C1-63A8-3216-FDCCE8FA9D7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 eaLnBrk="1"/>
            <a:endParaRPr lang="en-GB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E707-BDC3-750D-9CF8-61E33CF1138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D054-4123-48FB-876B-4DD2FECB4872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D48A-6E88-9D54-5E35-65DD8E10C81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37969-F51B-9651-151F-A376A3A8416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AF56-9E9E-4A4A-A408-360EC3E2985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4612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BE0D-6A97-1344-4E16-FB1EC226E4E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C099-853E-43B8-824D-24F19E2397A3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DF8F-BAE4-1903-D6CC-20B5519BBC4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F8C2-6757-ED70-7FBE-265CDC069F3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D980-8ED4-4007-A4D6-D094D74899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54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854A-B348-CB19-96AD-A97CF9DB00D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5FA9-12D8-4B2A-B7B9-F486A66AD407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E40C-5570-5692-6DFA-82F75C093EC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7809-71D3-79BB-8814-4FFA516DDF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C51C-2C65-445F-9A42-FF08484757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33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C5E6739-E991-3094-CF46-CDAC8596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31800"/>
            <a:ext cx="113299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7C9B2E6-3EBC-547C-F9E0-B3502581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724525"/>
            <a:ext cx="113299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685AEB0-77DD-7B41-77AC-EB225D52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975350"/>
            <a:ext cx="43195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2288" algn="l"/>
                <a:tab pos="2863850" algn="ctr"/>
                <a:tab pos="5729288" algn="r"/>
              </a:tabLs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>
              <a:lnSpc>
                <a:spcPct val="90000"/>
              </a:lnSpc>
              <a:spcAft>
                <a:spcPts val="600"/>
              </a:spcAft>
            </a:pPr>
            <a:r>
              <a:rPr lang="cy-GB" altLang="en-US" sz="1400">
                <a:solidFill>
                  <a:srgbClr val="E8E8E8"/>
                </a:solidFill>
                <a:latin typeface="VAG Rounded"/>
                <a:ea typeface="Calibri" panose="020F0502020204030204" pitchFamily="34" charset="0"/>
                <a:cs typeface="Times New Roman" panose="02020603050405020304" pitchFamily="18" charset="0"/>
              </a:rPr>
              <a:t>@complantcymru	comisiynyddplant.cymru</a:t>
            </a:r>
          </a:p>
          <a:p>
            <a:pPr eaLnBrk="1">
              <a:lnSpc>
                <a:spcPct val="90000"/>
              </a:lnSpc>
              <a:spcAft>
                <a:spcPts val="600"/>
              </a:spcAft>
            </a:pPr>
            <a:r>
              <a:rPr lang="cy-GB" altLang="en-US" sz="1400">
                <a:solidFill>
                  <a:srgbClr val="E8E8E8"/>
                </a:solidFill>
                <a:latin typeface="VAG Rounded"/>
                <a:ea typeface="Calibri" panose="020F0502020204030204" pitchFamily="34" charset="0"/>
                <a:cs typeface="Times New Roman" panose="02020603050405020304" pitchFamily="18" charset="0"/>
              </a:rPr>
              <a:t>@childcomwales	childrenscommissioner.wales</a:t>
            </a:r>
            <a:endParaRPr lang="en-GB" altLang="en-US" sz="1400">
              <a:solidFill>
                <a:srgbClr val="E8E8E8"/>
              </a:solidFill>
              <a:latin typeface="VAG Rounde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>
            <a:hlinkClick r:id="rId4"/>
            <a:extLst>
              <a:ext uri="{FF2B5EF4-FFF2-40B4-BE49-F238E27FC236}">
                <a16:creationId xmlns:a16="http://schemas.microsoft.com/office/drawing/2014/main" id="{2DD06FD3-5222-1312-7650-DCD6C8E1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3" y="5973763"/>
            <a:ext cx="19939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>
            <a:hlinkClick r:id="rId5"/>
            <a:extLst>
              <a:ext uri="{FF2B5EF4-FFF2-40B4-BE49-F238E27FC236}">
                <a16:creationId xmlns:a16="http://schemas.microsoft.com/office/drawing/2014/main" id="{2C49CF0D-8A7E-CB33-DE3C-7AA5F8FC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3" y="6248400"/>
            <a:ext cx="23860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799996" y="1511996"/>
            <a:ext cx="8593202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rgbClr val="E8E8E8"/>
                </a:solidFill>
                <a:latin typeface="VAG Rounded Std Thin" pitchFamily="34"/>
              </a:defRPr>
            </a:lvl1pPr>
            <a:lvl2pPr>
              <a:defRPr>
                <a:solidFill>
                  <a:srgbClr val="E8E8E8"/>
                </a:solidFill>
              </a:defRPr>
            </a:lvl2pPr>
            <a:lvl3pPr>
              <a:defRPr>
                <a:solidFill>
                  <a:srgbClr val="E8E8E8"/>
                </a:solidFill>
              </a:defRPr>
            </a:lvl3pPr>
            <a:lvl4pPr>
              <a:defRPr>
                <a:solidFill>
                  <a:srgbClr val="E8E8E8"/>
                </a:solidFill>
              </a:defRPr>
            </a:lvl4pPr>
            <a:lvl5pPr>
              <a:defRPr>
                <a:solidFill>
                  <a:srgbClr val="E8E8E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957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D7BB-093E-B5D6-E00C-382A75E87E6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0FF0-1964-45D0-872C-C868FA4CA940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F68F5-D52D-F45D-8C13-1EA6C4732F1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4C957-2AA7-3F0A-8102-8563C339CCF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B3D5-2AC8-4284-BA19-FE5EE197A6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57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BB64-FE30-3863-51B8-FE1DD775263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0D2B-AA39-49B8-A3A1-18B4EAF16A0D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0824-E070-3B9F-AA96-ED067CF5590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DF69-C0F8-B354-55AB-E99F8986047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B30A-3E8C-44AE-89A6-F3573DD31D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50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23E0EB-85FD-57BE-F595-C8C0CB1E906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453E-6768-4DD2-81A9-D64A1435C03E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D82CBE-E58B-DDB6-42FF-11CC326BFA5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8B8D34-DBD6-0F8A-C9D0-C0D80B70F20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CB71-CBC0-492E-BFE2-6E45EFACAE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67F609-C523-361F-6124-F9E5137F6ED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E55B-2C4B-4AA1-956B-F182B64FA289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4F06AF-52F9-AF8B-0C94-5E249905A1F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74CA41-74B4-1B13-17D6-E93A2495F46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D4FB-3BC7-4442-A50B-890D49A5D9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25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449E27-F4A3-0DD1-B528-DEE9D21BEC3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90C1-5EB4-40CE-AD5F-D47041E8B5F3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0F82E4-DB40-9BB5-6CDB-66A8D13E50B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2D260B-A5C9-D63F-00D2-C99AB6E7B7E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FDEF-4419-447D-BAFF-4DB4F7D777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38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5E089F-D9D2-3DBD-F96B-4DC9B4878C0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F109-6D98-4D60-B23A-9F8D1D85E343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0718CA-2869-10D8-C99E-86FD52FA112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BE0A3-F50E-5D3A-E11A-C4DCA1C037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2E51-F158-40CD-BE54-08932CDE6E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0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97C075-6520-63A1-5875-028108E05BD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C02D-62E1-479E-A631-416AABE9C0CA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1894A-53BD-91CF-0BF7-C8C972F6A7B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C2345-ABF3-4DB2-7AD7-55F502BCB13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55DD-90BD-478B-887E-495F9BB51D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3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lang="en-GB" sz="3200"/>
            </a:lvl1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DBB211-5202-4BA7-0F94-CE861EE100E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52908-9742-44C7-84D4-0ACB25DCAA8B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179550-9271-C893-5DD1-7E73B0ED5D4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73AD45-568C-601F-A536-A4E11255138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0969-C6AF-4C6F-BCCE-B03E88A765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02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394BE0-A6FC-7B55-ABA8-492E4CD3DE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09F15D-06AC-EDE7-CF81-2E0E5E80F3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14CD-C4D1-8245-FBAB-4B5B4AE98CF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912A9051-ED21-4385-A4AC-C04709E96001}" type="datetime1">
              <a:rPr lang="en-US"/>
              <a:pPr>
                <a:defRPr/>
              </a:pPr>
              <a:t>6/28/2024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E6CD-B5B5-018F-4F88-C8F224D2FD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910A-5D4F-34CF-7613-62D60350AFD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8A3C3C55-0F47-4A87-AEDF-EF08A17489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Aptos Display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Aptos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Aptos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Aptos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ptos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hlsKpaXpB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online1.snapsurveys.com/tb5s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>
            <a:extLst>
              <a:ext uri="{FF2B5EF4-FFF2-40B4-BE49-F238E27FC236}">
                <a16:creationId xmlns:a16="http://schemas.microsoft.com/office/drawing/2014/main" id="{1718C213-8B0A-0DF5-E942-A10F53E911E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065338" y="954088"/>
            <a:ext cx="7594600" cy="1190625"/>
          </a:xfrm>
        </p:spPr>
        <p:txBody>
          <a:bodyPr lIns="91421" tIns="91421" rIns="91421" bIns="91421" anchor="b"/>
          <a:lstStyle/>
          <a:p>
            <a:pPr eaLnBrk="1"/>
            <a:r>
              <a:rPr lang="es-ES" altLang="en-US" sz="3600">
                <a:latin typeface="Arial" panose="020B0604020202020204" pitchFamily="34" charset="0"/>
                <a:cs typeface="Arial" panose="020B0604020202020204" pitchFamily="34" charset="0"/>
              </a:rPr>
              <a:t>Mater y Mis – Gorffennaf/Awst 2024</a:t>
            </a:r>
            <a:br>
              <a:rPr lang="es-E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n-US" sz="3000">
                <a:latin typeface="Aptos Display" panose="020B0004020202020204" pitchFamily="34" charset="0"/>
              </a:rPr>
              <a:t> </a:t>
            </a:r>
          </a:p>
        </p:txBody>
      </p:sp>
      <p:pic>
        <p:nvPicPr>
          <p:cNvPr id="4099" name="Google Shape;55;p13">
            <a:extLst>
              <a:ext uri="{FF2B5EF4-FFF2-40B4-BE49-F238E27FC236}">
                <a16:creationId xmlns:a16="http://schemas.microsoft.com/office/drawing/2014/main" id="{31401B0D-059E-2C3C-D5BC-B1907328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971675"/>
            <a:ext cx="66548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02E0674-D503-9181-BC70-EB9FE47D2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1293813"/>
            <a:ext cx="81216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Fis Mehefin,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fe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wnaethom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ni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ofyn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i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chi am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diogewlch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ar-lein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Dyma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beth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ddywedoch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chi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wrthym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ni</a:t>
            </a:r>
            <a:r>
              <a:rPr lang="en-US" altLang="en-US" sz="320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: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7C0B1D44-EB29-07B6-D05C-AB2E8BCA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387475"/>
            <a:ext cx="267811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3E731B7-172A-CC65-B1E6-2DBEDA41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063"/>
            <a:ext cx="246063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6" tIns="60963" rIns="121916" bIns="60963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752F741-EAED-184D-D688-C9E450E5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-42863"/>
            <a:ext cx="246063" cy="4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6" tIns="60963" rIns="121916" bIns="60963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588DA0D-6144-1DA5-EEBF-5EB3A7BA33DC}"/>
              </a:ext>
            </a:extLst>
          </p:cNvPr>
          <p:cNvSpPr txBox="1"/>
          <p:nvPr/>
        </p:nvSpPr>
        <p:spPr>
          <a:xfrm>
            <a:off x="1825744" y="1215270"/>
            <a:ext cx="9720262" cy="5201424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Roedd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76%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ohonoch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teimlo'n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hapus a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diogel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apiau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Roblox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oedd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ap 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oedd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rhan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fwyaf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ohonoch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chi 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becso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amdano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fe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latin typeface="Arial"/>
                <a:cs typeface="Arial"/>
              </a:rPr>
              <a:t>Roedd</a:t>
            </a:r>
            <a:r>
              <a:rPr lang="en-GB" sz="2400" dirty="0">
                <a:latin typeface="Arial"/>
                <a:cs typeface="Arial"/>
              </a:rPr>
              <a:t> 27% </a:t>
            </a:r>
            <a:r>
              <a:rPr lang="en-GB" sz="2400" dirty="0" err="1">
                <a:latin typeface="Arial"/>
                <a:cs typeface="Arial"/>
              </a:rPr>
              <a:t>ohonoch</a:t>
            </a:r>
            <a:r>
              <a:rPr lang="en-GB" sz="2400" dirty="0">
                <a:latin typeface="Arial"/>
                <a:cs typeface="Arial"/>
              </a:rPr>
              <a:t> chi </a:t>
            </a:r>
            <a:r>
              <a:rPr lang="en-GB" sz="2400" dirty="0" err="1">
                <a:latin typeface="Arial"/>
                <a:cs typeface="Arial"/>
              </a:rPr>
              <a:t>yn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dirty="0" err="1">
                <a:latin typeface="Arial"/>
                <a:cs typeface="Arial"/>
              </a:rPr>
              <a:t>siarad</a:t>
            </a:r>
            <a:r>
              <a:rPr lang="en-GB" sz="2400" dirty="0">
                <a:latin typeface="Arial"/>
                <a:cs typeface="Arial"/>
              </a:rPr>
              <a:t> lot </a:t>
            </a:r>
            <a:r>
              <a:rPr lang="en-GB" sz="2400" dirty="0" err="1">
                <a:latin typeface="Arial"/>
                <a:cs typeface="Arial"/>
              </a:rPr>
              <a:t>gyda'ch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teulu</a:t>
            </a:r>
            <a:r>
              <a:rPr lang="en-GB" sz="2400" dirty="0">
                <a:latin typeface="Arial"/>
                <a:cs typeface="Arial"/>
              </a:rPr>
              <a:t> am </a:t>
            </a:r>
            <a:r>
              <a:rPr lang="en-GB" sz="2400" dirty="0" err="1">
                <a:latin typeface="Arial"/>
                <a:cs typeface="Arial"/>
              </a:rPr>
              <a:t>yr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hyn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rydych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chi'n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neud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arlein</a:t>
            </a:r>
            <a:r>
              <a:rPr lang="en-GB" sz="2400" dirty="0">
                <a:latin typeface="Arial"/>
                <a:cs typeface="Arial"/>
              </a:rPr>
              <a:t>. </a:t>
            </a:r>
            <a:r>
              <a:rPr lang="en-GB" sz="2400" dirty="0" err="1">
                <a:latin typeface="Arial"/>
                <a:cs typeface="Arial"/>
              </a:rPr>
              <a:t>Ond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dirty="0" err="1">
                <a:latin typeface="Arial"/>
                <a:cs typeface="Arial"/>
              </a:rPr>
              <a:t>doedd</a:t>
            </a:r>
            <a:r>
              <a:rPr lang="en-GB" sz="2400" dirty="0">
                <a:latin typeface="Arial"/>
                <a:cs typeface="Arial"/>
              </a:rPr>
              <a:t> 26% </a:t>
            </a:r>
            <a:r>
              <a:rPr lang="en-GB" sz="2400" dirty="0" err="1">
                <a:latin typeface="Arial"/>
                <a:cs typeface="Arial"/>
              </a:rPr>
              <a:t>ohonoch</a:t>
            </a:r>
            <a:r>
              <a:rPr lang="en-GB" sz="2400" dirty="0">
                <a:latin typeface="Arial"/>
                <a:cs typeface="Arial"/>
              </a:rPr>
              <a:t> chi </a:t>
            </a:r>
            <a:r>
              <a:rPr lang="en-GB" sz="2400" dirty="0" err="1">
                <a:latin typeface="Arial"/>
                <a:cs typeface="Arial"/>
              </a:rPr>
              <a:t>ddim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yn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siarad</a:t>
            </a:r>
            <a:r>
              <a:rPr lang="en-GB" sz="2400" dirty="0">
                <a:latin typeface="Arial"/>
                <a:cs typeface="Arial"/>
              </a:rPr>
              <a:t> lot </a:t>
            </a:r>
            <a:r>
              <a:rPr lang="en-GB" sz="2400" dirty="0" err="1">
                <a:latin typeface="Arial"/>
                <a:cs typeface="Arial"/>
              </a:rPr>
              <a:t>gyda'ch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teulu</a:t>
            </a:r>
            <a:r>
              <a:rPr lang="en-GB" sz="2400" dirty="0">
                <a:latin typeface="Arial"/>
                <a:cs typeface="Arial"/>
              </a:rPr>
              <a:t> am </a:t>
            </a:r>
            <a:r>
              <a:rPr lang="en-GB" sz="2400" dirty="0" err="1">
                <a:latin typeface="Arial"/>
                <a:cs typeface="Arial"/>
              </a:rPr>
              <a:t>hyn</a:t>
            </a:r>
            <a:r>
              <a:rPr lang="en-GB" sz="2400" dirty="0">
                <a:latin typeface="Arial"/>
                <a:cs typeface="Arial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Roedd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rhai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ohonoch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wedi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reportio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rhywbeth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ap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y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gorffennol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Ond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dim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ond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32%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ohonoch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oedd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meddwl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bod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ap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heb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cymryd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chi o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ddifrif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GB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79730" indent="-37973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2772203D-C8E6-920E-C40C-A6501789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343123"/>
            <a:ext cx="1118790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1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Ym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mis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Mehefin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llenwodd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bron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altLang="en-US" sz="2400" b="1" u="sng" dirty="0">
                <a:solidFill>
                  <a:srgbClr val="000000"/>
                </a:solidFill>
                <a:latin typeface="Arial"/>
                <a:cs typeface="Arial"/>
              </a:rPr>
              <a:t> 2000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ohonoch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yr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holiadur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am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ddiogelwch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Arial"/>
                <a:cs typeface="Arial"/>
              </a:rPr>
              <a:t>arlein</a:t>
            </a:r>
            <a:r>
              <a:rPr lang="en-GB" altLang="en-US" sz="2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Graphic 4" descr="Smiling face outline with solid fill">
            <a:extLst>
              <a:ext uri="{FF2B5EF4-FFF2-40B4-BE49-F238E27FC236}">
                <a16:creationId xmlns:a16="http://schemas.microsoft.com/office/drawing/2014/main" id="{4D2A66B6-17ED-76A5-035A-C5BE6210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18" y="1199684"/>
            <a:ext cx="669925" cy="6302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Graphic 1" descr="Basic Shapes outline">
            <a:extLst>
              <a:ext uri="{FF2B5EF4-FFF2-40B4-BE49-F238E27FC236}">
                <a16:creationId xmlns:a16="http://schemas.microsoft.com/office/drawing/2014/main" id="{3852A237-583F-DD50-D5A5-E0CB9C8C4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53" y="1934967"/>
            <a:ext cx="1136175" cy="1124802"/>
          </a:xfrm>
          <a:prstGeom prst="rect">
            <a:avLst/>
          </a:prstGeom>
        </p:spPr>
      </p:pic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809EE023-C097-86A3-AD74-0AC6CCF8A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994" y="3164814"/>
            <a:ext cx="914400" cy="914400"/>
          </a:xfrm>
          <a:prstGeom prst="rect">
            <a:avLst/>
          </a:prstGeom>
        </p:spPr>
      </p:pic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EDB4BCF5-6DE2-1778-A16E-EAD2293F2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880" y="451777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1;p16">
            <a:extLst>
              <a:ext uri="{FF2B5EF4-FFF2-40B4-BE49-F238E27FC236}">
                <a16:creationId xmlns:a16="http://schemas.microsoft.com/office/drawing/2014/main" id="{6C22C3C9-E734-22BC-FA54-992CEBED7E3F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87750" y="1354138"/>
            <a:ext cx="7966075" cy="3587750"/>
          </a:xfrm>
        </p:spPr>
        <p:txBody>
          <a:bodyPr lIns="121898" tIns="121898" rIns="121898" bIns="121898" anchor="t"/>
          <a:lstStyle/>
          <a:p>
            <a:pPr eaLnBrk="1">
              <a:lnSpc>
                <a:spcPct val="150000"/>
              </a:lnSpc>
            </a:pPr>
            <a:r>
              <a:rPr lang="en-GB" altLang="en-US" sz="2900" dirty="0">
                <a:latin typeface="Arial"/>
                <a:cs typeface="Arial"/>
              </a:rPr>
              <a:t>Mae Mater y Mis </a:t>
            </a:r>
            <a:r>
              <a:rPr lang="en-GB" altLang="en-US" sz="2900" dirty="0" err="1">
                <a:latin typeface="Arial"/>
                <a:cs typeface="Arial"/>
              </a:rPr>
              <a:t>ar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gyfer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Gorffennaf</a:t>
            </a:r>
            <a:r>
              <a:rPr lang="en-GB" altLang="en-US" sz="2900" dirty="0">
                <a:latin typeface="Arial"/>
                <a:cs typeface="Arial"/>
              </a:rPr>
              <a:t> ac </a:t>
            </a:r>
            <a:r>
              <a:rPr lang="en-GB" altLang="en-US" sz="2900" dirty="0" err="1">
                <a:latin typeface="Arial"/>
                <a:cs typeface="Arial"/>
              </a:rPr>
              <a:t>Awst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yn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ymwneud</a:t>
            </a:r>
            <a:r>
              <a:rPr lang="en-GB" altLang="en-US" sz="2900" dirty="0">
                <a:latin typeface="Arial"/>
                <a:cs typeface="Arial"/>
              </a:rPr>
              <a:t> â </a:t>
            </a:r>
            <a:r>
              <a:rPr lang="en-GB" altLang="en-US" sz="2900" dirty="0" err="1">
                <a:latin typeface="Arial"/>
                <a:cs typeface="Arial"/>
              </a:rPr>
              <a:t>sut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byddwch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chi’n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gwario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eich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amser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dros</a:t>
            </a:r>
            <a:r>
              <a:rPr lang="en-GB" altLang="en-US" sz="2900" dirty="0">
                <a:latin typeface="Arial"/>
                <a:cs typeface="Arial"/>
              </a:rPr>
              <a:t> y </a:t>
            </a:r>
            <a:r>
              <a:rPr lang="en-GB" altLang="en-US" sz="2900" b="1" dirty="0" err="1">
                <a:solidFill>
                  <a:srgbClr val="FF6600"/>
                </a:solidFill>
                <a:latin typeface="Arial"/>
                <a:cs typeface="Arial"/>
              </a:rPr>
              <a:t>gwyliau</a:t>
            </a:r>
            <a:r>
              <a:rPr lang="en-GB" altLang="en-US" sz="29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GB" altLang="en-US" sz="2900" b="1" dirty="0" err="1">
                <a:solidFill>
                  <a:srgbClr val="FF6600"/>
                </a:solidFill>
                <a:latin typeface="Arial"/>
                <a:cs typeface="Arial"/>
              </a:rPr>
              <a:t>haf</a:t>
            </a:r>
            <a:br>
              <a:rPr lang="en-GB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900" dirty="0" err="1">
                <a:latin typeface="Arial"/>
                <a:cs typeface="Arial"/>
              </a:rPr>
              <a:t>Cofiwch</a:t>
            </a:r>
            <a:r>
              <a:rPr lang="en-GB" altLang="en-US" sz="2900" dirty="0">
                <a:latin typeface="Arial"/>
                <a:cs typeface="Arial"/>
              </a:rPr>
              <a:t> - Mae </a:t>
            </a:r>
            <a:r>
              <a:rPr lang="en-GB" altLang="en-US" sz="2900" dirty="0" err="1">
                <a:latin typeface="Arial"/>
                <a:cs typeface="Arial"/>
              </a:rPr>
              <a:t>gennych</a:t>
            </a:r>
            <a:r>
              <a:rPr lang="en-GB" altLang="en-US" sz="2900" dirty="0">
                <a:latin typeface="Arial"/>
                <a:cs typeface="Arial"/>
              </a:rPr>
              <a:t> chi </a:t>
            </a:r>
            <a:r>
              <a:rPr lang="en-GB" altLang="en-US" sz="2900" dirty="0" err="1">
                <a:latin typeface="Arial"/>
                <a:cs typeface="Arial"/>
              </a:rPr>
              <a:t>i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gyd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yr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hawl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i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ymlacio</a:t>
            </a:r>
            <a:r>
              <a:rPr lang="en-GB" altLang="en-US" sz="2900" dirty="0">
                <a:latin typeface="Arial"/>
                <a:cs typeface="Arial"/>
              </a:rPr>
              <a:t> a </a:t>
            </a:r>
            <a:r>
              <a:rPr lang="en-GB" altLang="en-US" sz="2900" dirty="0" err="1">
                <a:latin typeface="Arial"/>
                <a:cs typeface="Arial"/>
              </a:rPr>
              <a:t>chwarae</a:t>
            </a:r>
            <a:r>
              <a:rPr lang="en-GB" altLang="en-US" sz="2900" dirty="0">
                <a:latin typeface="Arial"/>
                <a:cs typeface="Arial"/>
              </a:rPr>
              <a:t>.</a:t>
            </a:r>
          </a:p>
        </p:txBody>
      </p:sp>
      <p:pic>
        <p:nvPicPr>
          <p:cNvPr id="10243" name="Picture 2" descr="Soleil Heureux Or · Images vectorielles gratuites sur Pixabay">
            <a:extLst>
              <a:ext uri="{FF2B5EF4-FFF2-40B4-BE49-F238E27FC236}">
                <a16:creationId xmlns:a16="http://schemas.microsoft.com/office/drawing/2014/main" id="{98E6CF73-EC06-236E-4BF7-E20E1732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477963"/>
            <a:ext cx="3416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77;p17">
            <a:extLst>
              <a:ext uri="{FF2B5EF4-FFF2-40B4-BE49-F238E27FC236}">
                <a16:creationId xmlns:a16="http://schemas.microsoft.com/office/drawing/2014/main" id="{0CA159AB-E8B4-BE2F-A487-CB8CFF7B1B61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596900" y="528638"/>
            <a:ext cx="10304463" cy="830262"/>
          </a:xfrm>
        </p:spPr>
        <p:txBody>
          <a:bodyPr lIns="121898" tIns="121898" rIns="121898" bIns="121898" anchor="t"/>
          <a:lstStyle/>
          <a:p>
            <a:pPr eaLnBrk="1"/>
            <a:r>
              <a:rPr altLang="en-US" sz="2800" dirty="0">
                <a:latin typeface="VAGRounded Lt"/>
              </a:rPr>
              <a:t>🎥 </a:t>
            </a:r>
            <a:r>
              <a:rPr lang="es-ES" altLang="en-US" sz="2800" dirty="0">
                <a:latin typeface="Arial"/>
                <a:cs typeface="Arial"/>
              </a:rPr>
              <a:t>Mater y Mis </a:t>
            </a:r>
            <a:r>
              <a:rPr lang="es-ES" altLang="en-US" sz="2800" dirty="0" err="1">
                <a:latin typeface="Arial"/>
                <a:cs typeface="Arial"/>
              </a:rPr>
              <a:t>hwn</a:t>
            </a:r>
            <a:r>
              <a:rPr lang="es-ES" altLang="en-US" sz="2800" dirty="0">
                <a:latin typeface="Arial"/>
                <a:cs typeface="Arial"/>
              </a:rPr>
              <a:t> 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erson taking a selfi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3EC5310-0D0B-3A5F-A90E-6C9BDC27B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658" y="1359243"/>
            <a:ext cx="9031666" cy="50859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692B4AC0-D10A-CF4F-7D1C-AD59250A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949325"/>
            <a:ext cx="636905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Trafodwch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pâr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neu </a:t>
            </a:r>
            <a:r>
              <a:rPr lang="en-GB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grŵp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C2F6FA1F-4034-ECCB-02C0-C8FAEDD1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30238"/>
            <a:ext cx="15128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F8235-500E-F01C-4424-5FAFD70E3EE6}"/>
              </a:ext>
            </a:extLst>
          </p:cNvPr>
          <p:cNvSpPr txBox="1"/>
          <p:nvPr/>
        </p:nvSpPr>
        <p:spPr>
          <a:xfrm>
            <a:off x="969264" y="2383536"/>
            <a:ext cx="983894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Arial"/>
                <a:cs typeface="Arial"/>
              </a:rPr>
              <a:t>Beth </a:t>
            </a:r>
            <a:r>
              <a:rPr lang="en-US" sz="2800" dirty="0" err="1">
                <a:latin typeface="Arial"/>
                <a:cs typeface="Arial"/>
              </a:rPr>
              <a:t>wyt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ti'n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hoffi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gwneud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ystod</a:t>
            </a:r>
            <a:r>
              <a:rPr lang="en-US" sz="2800" dirty="0">
                <a:latin typeface="Arial"/>
                <a:cs typeface="Arial"/>
              </a:rPr>
              <a:t> y </a:t>
            </a:r>
            <a:r>
              <a:rPr lang="en-US" sz="2800" dirty="0" err="1">
                <a:latin typeface="Arial"/>
                <a:cs typeface="Arial"/>
              </a:rPr>
              <a:t>gwyliau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haf</a:t>
            </a:r>
            <a:r>
              <a:rPr lang="en-US" sz="2800" dirty="0">
                <a:latin typeface="Arial"/>
                <a:cs typeface="Arial"/>
              </a:rPr>
              <a:t>?</a:t>
            </a:r>
          </a:p>
          <a:p>
            <a:endParaRPr lang="en-US" sz="2800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800" dirty="0" err="1">
                <a:latin typeface="Arial"/>
                <a:cs typeface="Arial"/>
              </a:rPr>
              <a:t>Wyt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ti'n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meddwl</a:t>
            </a:r>
            <a:r>
              <a:rPr lang="en-US" sz="2800" dirty="0">
                <a:latin typeface="Arial"/>
                <a:cs typeface="Arial"/>
              </a:rPr>
              <a:t> bod </a:t>
            </a:r>
            <a:r>
              <a:rPr lang="en-US" sz="2800" dirty="0" err="1">
                <a:latin typeface="Arial"/>
                <a:cs typeface="Arial"/>
              </a:rPr>
              <a:t>digon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wneud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ardal</a:t>
            </a:r>
            <a:r>
              <a:rPr lang="en-US" sz="2800" dirty="0">
                <a:latin typeface="Arial"/>
                <a:cs typeface="Arial"/>
              </a:rPr>
              <a:t> di?​</a:t>
            </a:r>
          </a:p>
          <a:p>
            <a:endParaRPr lang="en-US" sz="2800" dirty="0"/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Arial"/>
                <a:cs typeface="Arial"/>
              </a:rPr>
              <a:t>Oes </a:t>
            </a:r>
            <a:r>
              <a:rPr lang="en-US" sz="2800" dirty="0" err="1">
                <a:latin typeface="Arial"/>
                <a:cs typeface="Arial"/>
              </a:rPr>
              <a:t>yna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unrhywbeth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sy'n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stopio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rhag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gwneud</a:t>
            </a:r>
            <a:r>
              <a:rPr lang="en-US" sz="2800" dirty="0">
                <a:latin typeface="Arial"/>
                <a:cs typeface="Arial"/>
              </a:rPr>
              <a:t> y </a:t>
            </a:r>
            <a:r>
              <a:rPr lang="en-US" sz="2800" dirty="0" err="1">
                <a:latin typeface="Arial"/>
                <a:cs typeface="Arial"/>
              </a:rPr>
              <a:t>pethau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rwyt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ti'n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mwynhau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gwneud</a:t>
            </a:r>
            <a:r>
              <a:rPr lang="en-US" sz="2800" dirty="0">
                <a:latin typeface="Arial"/>
                <a:cs typeface="Arial"/>
              </a:rPr>
              <a:t>? 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62119FEC-BDB3-0702-96DD-941C9B6B729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927225" y="1779508"/>
            <a:ext cx="9910813" cy="415925"/>
          </a:xfrm>
        </p:spPr>
        <p:txBody>
          <a:bodyPr/>
          <a:lstStyle/>
          <a:p>
            <a:pPr eaLnBrk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Gall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unigol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neu gall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athro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ran y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Box 6">
            <a:extLst>
              <a:ext uri="{FF2B5EF4-FFF2-40B4-BE49-F238E27FC236}">
                <a16:creationId xmlns:a16="http://schemas.microsoft.com/office/drawing/2014/main" id="{E045DADC-EC83-3A1C-F4E9-20D8544B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7" y="523003"/>
            <a:ext cx="9266238" cy="10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Rhannwch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eich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syniadau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gyda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ni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wrth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ddefnyddio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cod QR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yr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holiadur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neu’r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ddolen</a:t>
            </a:r>
            <a:r>
              <a:rPr lang="en-GB" altLang="en-US" sz="2200" b="1" dirty="0">
                <a:solidFill>
                  <a:srgbClr val="000000"/>
                </a:solidFill>
                <a:latin typeface="VAGRounded Lt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DEAB3159-6FB5-13B7-2ACF-6B8935FC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720725"/>
            <a:ext cx="14017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F632B3C-E380-A29C-1C26-46BFB3B7D2A7}"/>
              </a:ext>
            </a:extLst>
          </p:cNvPr>
          <p:cNvSpPr txBox="1"/>
          <p:nvPr/>
        </p:nvSpPr>
        <p:spPr>
          <a:xfrm>
            <a:off x="2471737" y="5234828"/>
            <a:ext cx="7248525" cy="379413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t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50" dirty="0">
                <a:latin typeface="Aptos"/>
                <a:hlinkClick r:id="rId4"/>
              </a:rPr>
              <a:t>https://online1.snapsurveys.com/tb5sdf</a:t>
            </a:r>
            <a:endParaRPr lang="en-US" dirty="0"/>
          </a:p>
        </p:txBody>
      </p:sp>
      <p:pic>
        <p:nvPicPr>
          <p:cNvPr id="2" name="Picture 1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9713C92-6204-7A3C-C334-F9D0D19B4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217" y="2374010"/>
            <a:ext cx="2700528" cy="26822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>
            <a:extLst>
              <a:ext uri="{FF2B5EF4-FFF2-40B4-BE49-F238E27FC236}">
                <a16:creationId xmlns:a16="http://schemas.microsoft.com/office/drawing/2014/main" id="{E0A3B558-9716-1937-A5A9-124B24AD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1857375"/>
            <a:ext cx="8305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ddiwedd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opsiwn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barn am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Fater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Mis a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wella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FA1FC35A-F912-A78D-E6E1-589310E6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06525"/>
            <a:ext cx="27336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04;p20">
            <a:extLst>
              <a:ext uri="{FF2B5EF4-FFF2-40B4-BE49-F238E27FC236}">
                <a16:creationId xmlns:a16="http://schemas.microsoft.com/office/drawing/2014/main" id="{8B7BAE70-3F1F-3B90-FA24-3E761D0C9E7C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5416550" y="1811338"/>
            <a:ext cx="3775075" cy="830262"/>
          </a:xfrm>
        </p:spPr>
        <p:txBody>
          <a:bodyPr lIns="121898" tIns="121898" rIns="121898" bIns="121898" anchor="t"/>
          <a:lstStyle/>
          <a:p>
            <a:pPr eaLnBrk="1"/>
            <a:r>
              <a:rPr alt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0483" name="Google Shape;105;p20">
            <a:extLst>
              <a:ext uri="{FF2B5EF4-FFF2-40B4-BE49-F238E27FC236}">
                <a16:creationId xmlns:a16="http://schemas.microsoft.com/office/drawing/2014/main" id="{00926E9D-DCFF-E3A2-D84E-84FCDE3EB016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947738" y="3746500"/>
            <a:ext cx="10304462" cy="1068388"/>
          </a:xfrm>
        </p:spPr>
        <p:txBody>
          <a:bodyPr lIns="121898" tIns="121898" rIns="121898" bIns="121898"/>
          <a:lstStyle/>
          <a:p>
            <a:pPr eaLnBrk="1">
              <a:lnSpc>
                <a:spcPct val="130000"/>
              </a:lnSpc>
            </a:pP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Mater y Mis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nesaf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gwefan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Ddydd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Llun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2il o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Fedi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</a:pPr>
            <a:endParaRPr lang="en-GB" altLang="en-US" sz="600" dirty="0">
              <a:latin typeface="Aptos" panose="020B0004020202020204" pitchFamily="34" charset="0"/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4F00E68B-8536-66A0-D63E-CD99B4F3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954088"/>
            <a:ext cx="183991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28BDDCD899543B5BD17CBA8018D12" ma:contentTypeVersion="8" ma:contentTypeDescription="Create a new document." ma:contentTypeScope="" ma:versionID="710acb1f7924f3d4f1150332029a2671">
  <xsd:schema xmlns:xsd="http://www.w3.org/2001/XMLSchema" xmlns:xs="http://www.w3.org/2001/XMLSchema" xmlns:p="http://schemas.microsoft.com/office/2006/metadata/properties" xmlns:ns2="2de8a4f0-9b21-4ea8-9e43-a93d43247bc4" targetNamespace="http://schemas.microsoft.com/office/2006/metadata/properties" ma:root="true" ma:fieldsID="0c5777cd81478fa906ccd310d3b3d11e" ns2:_="">
    <xsd:import namespace="2de8a4f0-9b21-4ea8-9e43-a93d43247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4f0-9b21-4ea8-9e43-a93d43247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d35601-a249-4e2a-ac6d-2e87f788b327" xsi:nil="true"/>
  </documentManagement>
</p:properties>
</file>

<file path=customXml/itemProps1.xml><?xml version="1.0" encoding="utf-8"?>
<ds:datastoreItem xmlns:ds="http://schemas.openxmlformats.org/officeDocument/2006/customXml" ds:itemID="{3CBB41EF-84E7-4A6A-8059-FBFEDF8CDA8B}">
  <ds:schemaRefs>
    <ds:schemaRef ds:uri="2de8a4f0-9b21-4ea8-9e43-a93d43247b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99C1A4-94DE-4011-B639-105643848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84EE1-E573-46CE-AD9A-452D64294311}">
  <ds:schemaRefs>
    <ds:schemaRef ds:uri="5ed35601-a249-4e2a-ac6d-2e87f788b32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Widescreen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Arial,Sans-Serif</vt:lpstr>
      <vt:lpstr>VAG Rounded</vt:lpstr>
      <vt:lpstr>VAG Rounded Std Thin</vt:lpstr>
      <vt:lpstr>VAGRounded Lt</vt:lpstr>
      <vt:lpstr>Office Theme</vt:lpstr>
      <vt:lpstr>Mater y Mis – Gorffennaf/Awst 2024  </vt:lpstr>
      <vt:lpstr>PowerPoint Presentation</vt:lpstr>
      <vt:lpstr>PowerPoint Presentation</vt:lpstr>
      <vt:lpstr>Mae Mater y Mis ar gyfer Gorffennaf ac Awst yn ymwneud â sut byddwch chi’n gwario eich amser dros y gwyliau haf  Cofiwch - Mae gennych chi i gyd yr hawl i ymlacio a chwarae.</vt:lpstr>
      <vt:lpstr>🎥 Mater y Mis hwn </vt:lpstr>
      <vt:lpstr>PowerPoint Presentation</vt:lpstr>
      <vt:lpstr>PowerPoint Presentation</vt:lpstr>
      <vt:lpstr>PowerPoint Presentation</vt:lpstr>
      <vt:lpstr>Diolch!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 y Mis – Gorffennaf/Awst 2024</dc:title>
  <dc:creator>Rhiannon Llewelyn</dc:creator>
  <cp:lastModifiedBy>Rhiannon Llewelyn</cp:lastModifiedBy>
  <cp:revision>2</cp:revision>
  <dcterms:created xsi:type="dcterms:W3CDTF">2024-06-26T11:27:06Z</dcterms:created>
  <dcterms:modified xsi:type="dcterms:W3CDTF">2024-06-28T10:06:09Z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0x01010068E878507134F345A39C6CF6E565D179</vt:lpwstr>
  </property>
  <property fmtid="{D5CDD505-2E9C-101B-9397-08002B2CF9AE}" pid="3" name="_activity">
    <vt:lpwstr/>
  </property>
</Properties>
</file>