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3"/>
  </p:notesMasterIdLst>
  <p:sldIdLst>
    <p:sldId id="299" r:id="rId5"/>
    <p:sldId id="308" r:id="rId6"/>
    <p:sldId id="309" r:id="rId7"/>
    <p:sldId id="311" r:id="rId8"/>
    <p:sldId id="312" r:id="rId9"/>
    <p:sldId id="313" r:id="rId10"/>
    <p:sldId id="314" r:id="rId11"/>
    <p:sldId id="316" r:id="rId12"/>
  </p:sldIdLst>
  <p:sldSz cx="12192000" cy="6858000"/>
  <p:notesSz cx="6858000" cy="9144000"/>
  <p:embeddedFontLst>
    <p:embeddedFont>
      <p:font typeface="Trebuchet MS" panose="020B0603020202020204" pitchFamily="34" charset="0"/>
      <p:regular r:id="rId14"/>
      <p:bold r:id="rId15"/>
      <p:italic r:id="rId16"/>
      <p:boldItalic r:id="rId17"/>
    </p:embeddedFont>
    <p:embeddedFont>
      <p:font typeface="VAG Rounded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54A"/>
    <a:srgbClr val="0072BC"/>
    <a:srgbClr val="FF0066"/>
    <a:srgbClr val="FACB00"/>
    <a:srgbClr val="EFE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2A9CCA-E21C-106B-AE3F-E777A8A8145E}" v="163" dt="2024-11-08T10:57:13.9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590DC-5F0B-432A-8346-8C0EF42319EC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20118-D5D1-429E-8EE6-BA4B1E3E5F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841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X4iD52NCK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hv7xgu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18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4244a990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4244a990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663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b13afc0335_0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b13afc0335_0_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0425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b13afc0335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825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b13afc0335_0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b13afc0335_0_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Linc </a:t>
            </a:r>
            <a:r>
              <a:rPr lang="en-GB" err="1"/>
              <a:t>i</a:t>
            </a:r>
            <a:r>
              <a:rPr lang="en"/>
              <a:t>’r </a:t>
            </a:r>
            <a:r>
              <a:rPr lang="en" err="1"/>
              <a:t>fideo</a:t>
            </a:r>
            <a:r>
              <a:rPr lang="en"/>
              <a:t> –  </a:t>
            </a:r>
            <a:r>
              <a:rPr lang="en">
                <a:hlinkClick r:id="rId3"/>
              </a:rPr>
              <a:t>https://youtu.be/fX4iD52NCKM</a:t>
            </a:r>
            <a:endParaRPr lang="en-GB">
              <a:cs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9777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13afc0335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US"/>
              <a:t>There are supporting materials on our web page for children with additional learning needs</a:t>
            </a:r>
          </a:p>
        </p:txBody>
      </p:sp>
    </p:spTree>
    <p:extLst>
      <p:ext uri="{BB962C8B-B14F-4D97-AF65-F5344CB8AC3E}">
        <p14:creationId xmlns:p14="http://schemas.microsoft.com/office/powerpoint/2010/main" val="243976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z="1200" b="1">
                <a:solidFill>
                  <a:schemeClr val="dk2"/>
                </a:solidFill>
                <a:latin typeface="VAGRounded Lt"/>
              </a:rPr>
              <a:t>Survey link - </a:t>
            </a:r>
            <a:r>
              <a:rPr lang="en-GB">
                <a:solidFill>
                  <a:schemeClr val="dk2"/>
                </a:solidFill>
                <a:hlinkClick r:id="rId3"/>
              </a:rPr>
              <a:t>https://online1.snapsurveys.com/hv7xgu</a:t>
            </a:r>
            <a:r>
              <a:rPr lang="en-GB">
                <a:solidFill>
                  <a:schemeClr val="dk2"/>
                </a:solidFill>
              </a:rPr>
              <a:t> </a:t>
            </a:r>
            <a:endParaRPr lang="en-GB">
              <a:latin typeface="VAGRounded Lt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95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13afc033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13afc033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151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B8221A8F-4D3A-40E7-E0A4-DA5F22D619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D7AF87-3CE7-9E73-FB97-F40A9D2B12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45184D7-B6DC-75B4-DBCD-A1D601897E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- Blue">
    <p:bg>
      <p:bgPr>
        <a:solidFill>
          <a:srgbClr val="FA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4" cy="1138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79" y="5555347"/>
            <a:ext cx="1081123" cy="10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0146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9" name="Picture 8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358199-9C12-6265-B141-944DC5B22D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74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E7177-9AB3-64F6-C376-9BD1D6FC47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5" name="Picture 4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F240EE6F-BF4C-C25C-E449-36E1B13564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28AA99-66A9-78CA-E06D-E03EE730A0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29D90C22-DFCA-89B0-6976-B1DA9DD7DD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7D739E-EFF1-5A7A-A658-1C43BD00CB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14" name="Picture 13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54F5B066-85A4-290A-F6B7-6DF5E9D85E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71861-8307-27A2-00F4-B5896B9D7A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F5FACD-5321-506C-F7D3-1E48D854708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D0DF32-DB86-4561-55C7-9DB54EA968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9D41B97-87DB-815D-6359-6E93C38B809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smartphone-png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biologycorner.com/worksheets/rules.html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fX4iD52NCKM?feature=oembed" TargetMode="Externa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hv7xg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/>
          <p:cNvSpPr txBox="1">
            <a:spLocks noGrp="1"/>
          </p:cNvSpPr>
          <p:nvPr>
            <p:ph type="ctrTitle" idx="4294967295"/>
          </p:nvPr>
        </p:nvSpPr>
        <p:spPr>
          <a:xfrm>
            <a:off x="2065587" y="780729"/>
            <a:ext cx="7594600" cy="8377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en" sz="4000">
                <a:latin typeface="Arial"/>
                <a:ea typeface="Trebuchet MS"/>
                <a:cs typeface="Arial"/>
                <a:sym typeface="Trebuchet MS"/>
              </a:rPr>
              <a:t>Monthly Matter –</a:t>
            </a:r>
            <a:r>
              <a:rPr lang="en-GB" sz="4000">
                <a:latin typeface="Arial"/>
                <a:ea typeface="Trebuchet MS"/>
                <a:cs typeface="Arial"/>
                <a:sym typeface="Trebuchet MS"/>
              </a:rPr>
              <a:t> November 2024</a:t>
            </a:r>
            <a:r>
              <a:rPr lang="en" sz="3300">
                <a:latin typeface="Arial"/>
                <a:cs typeface="Arial"/>
              </a:rPr>
              <a:t> </a:t>
            </a:r>
            <a:endParaRPr lang="en-US" sz="3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475" y="1618522"/>
            <a:ext cx="6654824" cy="3833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345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086" y="1293865"/>
            <a:ext cx="8122301" cy="29557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Last month, we asked you about smartphone use in schools.</a:t>
            </a:r>
            <a:br>
              <a:rPr lang="en-US" sz="3200" b="1">
                <a:latin typeface="Arial" panose="020B0604020202020204" pitchFamily="34" charset="0"/>
                <a:ea typeface="Trebuchet MS"/>
                <a:cs typeface="Arial" panose="020B0604020202020204" pitchFamily="34" charset="0"/>
              </a:rPr>
            </a:br>
            <a:endParaRPr lang="en-US" sz="3200"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  <a:p>
            <a:pPr lvl="0">
              <a:lnSpc>
                <a:spcPct val="150000"/>
              </a:lnSpc>
            </a:pP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Here’s what you told us:</a:t>
            </a:r>
            <a:endParaRPr lang="en-GB" sz="320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13" y="1387581"/>
            <a:ext cx="2679223" cy="285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05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240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3201" y="-4302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1FF9D4-AF6F-D788-231A-55915ED1397F}"/>
              </a:ext>
            </a:extLst>
          </p:cNvPr>
          <p:cNvSpPr txBox="1"/>
          <p:nvPr/>
        </p:nvSpPr>
        <p:spPr>
          <a:xfrm>
            <a:off x="1468961" y="1536554"/>
            <a:ext cx="10253033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200">
                <a:latin typeface="Arial"/>
                <a:cs typeface="Arial"/>
              </a:rPr>
              <a:t>Those of you in primary school who take a smartphone to school said you use it for messaging family and to help you feel safe</a:t>
            </a:r>
            <a:endParaRPr lang="en-US" sz="2200">
              <a:latin typeface="Arial"/>
              <a:cs typeface="Arial"/>
            </a:endParaRPr>
          </a:p>
          <a:p>
            <a:endParaRPr lang="en-GB" sz="2200">
              <a:latin typeface="Arial"/>
              <a:cs typeface="Arial"/>
            </a:endParaRPr>
          </a:p>
          <a:p>
            <a:r>
              <a:rPr lang="en-GB" sz="2200">
                <a:latin typeface="Arial"/>
                <a:cs typeface="Arial"/>
              </a:rPr>
              <a:t>In secondary school, you said you use it for messaging family and friends, and for schoolwork/learning</a:t>
            </a:r>
          </a:p>
          <a:p>
            <a:endParaRPr lang="en-GB" sz="2200">
              <a:latin typeface="Arial"/>
              <a:cs typeface="Arial"/>
            </a:endParaRPr>
          </a:p>
          <a:p>
            <a:r>
              <a:rPr lang="en-GB" sz="2200">
                <a:latin typeface="Arial"/>
                <a:cs typeface="Arial"/>
              </a:rPr>
              <a:t>91% of you are not allowed to use phones in class</a:t>
            </a:r>
          </a:p>
          <a:p>
            <a:endParaRPr lang="en-GB" sz="2200">
              <a:latin typeface="Arial"/>
              <a:cs typeface="Arial"/>
            </a:endParaRPr>
          </a:p>
          <a:p>
            <a:r>
              <a:rPr lang="en-GB" sz="2200">
                <a:latin typeface="Arial"/>
                <a:cs typeface="Arial"/>
              </a:rPr>
              <a:t>51% of you said you didn't want more rules on phone use in schools</a:t>
            </a:r>
          </a:p>
          <a:p>
            <a:endParaRPr lang="en-GB" sz="2200">
              <a:latin typeface="VAGRounded Lt" panose="000004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5384" y="603031"/>
            <a:ext cx="11083266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>
                <a:latin typeface="Arial"/>
                <a:cs typeface="Arial"/>
              </a:rPr>
              <a:t>In October over </a:t>
            </a:r>
            <a:r>
              <a:rPr lang="en-GB" sz="2600" b="1">
                <a:latin typeface="Arial"/>
                <a:cs typeface="Arial"/>
              </a:rPr>
              <a:t>3000</a:t>
            </a:r>
            <a:r>
              <a:rPr lang="en-GB" sz="2400">
                <a:latin typeface="Arial"/>
                <a:cs typeface="Arial"/>
              </a:rPr>
              <a:t> of you told us about smartphone use in schools</a:t>
            </a:r>
          </a:p>
        </p:txBody>
      </p:sp>
      <p:pic>
        <p:nvPicPr>
          <p:cNvPr id="8" name="Graphic 7" descr="Book Books Library · Free vector graphic on Pixabay">
            <a:extLst>
              <a:ext uri="{FF2B5EF4-FFF2-40B4-BE49-F238E27FC236}">
                <a16:creationId xmlns:a16="http://schemas.microsoft.com/office/drawing/2014/main" id="{224C02DE-E281-F0ED-B2EF-E072DE8A7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71" y="2330716"/>
            <a:ext cx="726813" cy="783087"/>
          </a:xfrm>
          <a:prstGeom prst="rect">
            <a:avLst/>
          </a:prstGeom>
        </p:spPr>
      </p:pic>
      <p:pic>
        <p:nvPicPr>
          <p:cNvPr id="13" name="Picture 12" descr="Speech Bubble | Free Stock Photo | Illustration of a cartoon speech ...">
            <a:extLst>
              <a:ext uri="{FF2B5EF4-FFF2-40B4-BE49-F238E27FC236}">
                <a16:creationId xmlns:a16="http://schemas.microsoft.com/office/drawing/2014/main" id="{76E2AE23-E7FA-E62B-D491-6D5D34A0F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227" y="1453908"/>
            <a:ext cx="727683" cy="768400"/>
          </a:xfrm>
          <a:prstGeom prst="rect">
            <a:avLst/>
          </a:prstGeom>
        </p:spPr>
      </p:pic>
      <p:pic>
        <p:nvPicPr>
          <p:cNvPr id="15" name="Picture 14" descr="A phone with a red circle around it&#10;&#10;Description automatically generated">
            <a:extLst>
              <a:ext uri="{FF2B5EF4-FFF2-40B4-BE49-F238E27FC236}">
                <a16:creationId xmlns:a16="http://schemas.microsoft.com/office/drawing/2014/main" id="{E1E0F45F-A8D5-7968-BC41-E0817DF68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92101" y="3303404"/>
            <a:ext cx="720119" cy="774703"/>
          </a:xfrm>
          <a:prstGeom prst="rect">
            <a:avLst/>
          </a:prstGeom>
        </p:spPr>
      </p:pic>
      <p:pic>
        <p:nvPicPr>
          <p:cNvPr id="18" name="Picture 17" descr="A cell phone with icons on the screen&#10;&#10;Description automatically generated">
            <a:extLst>
              <a:ext uri="{FF2B5EF4-FFF2-40B4-BE49-F238E27FC236}">
                <a16:creationId xmlns:a16="http://schemas.microsoft.com/office/drawing/2014/main" id="{62838F81-BF58-01DD-F56F-A3FBD75DCF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96007" y="4234333"/>
            <a:ext cx="718118" cy="68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530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ctrTitle"/>
          </p:nvPr>
        </p:nvSpPr>
        <p:spPr>
          <a:xfrm>
            <a:off x="3319752" y="707455"/>
            <a:ext cx="7965200" cy="444999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" sz="3200" dirty="0">
                <a:solidFill>
                  <a:schemeClr val="tx1"/>
                </a:solidFill>
                <a:latin typeface="Arial"/>
                <a:ea typeface="Trebuchet MS"/>
                <a:cs typeface="Arial"/>
                <a:sym typeface="Trebuchet MS"/>
              </a:rPr>
              <a:t>Novembers Monthly Matter is about the environment.</a:t>
            </a:r>
            <a:br>
              <a:rPr lang="en" sz="3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</a:rPr>
            </a:br>
            <a:br>
              <a:rPr lang="en" sz="3200" b="1" dirty="0">
                <a:latin typeface="Arial"/>
                <a:ea typeface="Trebuchet MS"/>
                <a:cs typeface="Arial"/>
                <a:sym typeface="Trebuchet MS"/>
              </a:rPr>
            </a:br>
            <a:r>
              <a:rPr lang="en" sz="3200" dirty="0">
                <a:solidFill>
                  <a:schemeClr val="tx1"/>
                </a:solidFill>
                <a:latin typeface="Arial"/>
                <a:ea typeface="Trebuchet MS"/>
                <a:cs typeface="Arial"/>
                <a:sym typeface="Trebuchet MS"/>
              </a:rPr>
              <a:t>Remember: Article 24 says that </a:t>
            </a:r>
            <a:r>
              <a:rPr lang="en" sz="3200" dirty="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governments should make sure children have a clean environment so they can stay healthy. </a:t>
            </a:r>
            <a:endParaRPr lang="en-GB" sz="3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3" name="Picture 2" descr="A cartoon of a planet earth&#10;&#10;Description automatically generated">
            <a:extLst>
              <a:ext uri="{FF2B5EF4-FFF2-40B4-BE49-F238E27FC236}">
                <a16:creationId xmlns:a16="http://schemas.microsoft.com/office/drawing/2014/main" id="{4521E166-C696-E43C-0686-E22BB2DA4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265" y="1809946"/>
            <a:ext cx="2031141" cy="202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45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ctrTitle"/>
          </p:nvPr>
        </p:nvSpPr>
        <p:spPr>
          <a:xfrm>
            <a:off x="901276" y="528335"/>
            <a:ext cx="10304835" cy="83099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buSzPts val="990"/>
            </a:pPr>
            <a:r>
              <a:rPr lang="en" sz="2800" dirty="0">
                <a:solidFill>
                  <a:schemeClr val="tx1"/>
                </a:solidFill>
                <a:latin typeface="Arial"/>
                <a:ea typeface="Trebuchet MS"/>
                <a:cs typeface="Arial"/>
                <a:sym typeface="Trebuchet MS"/>
              </a:rPr>
              <a:t>🎥 This month’s matter: Environment</a:t>
            </a:r>
            <a:endParaRPr sz="2800" b="1" dirty="0">
              <a:solidFill>
                <a:schemeClr val="tx1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pic>
        <p:nvPicPr>
          <p:cNvPr id="2" name="Online Media 1" title="Monthly Matter: November 2024 - Climate Change">
            <a:hlinkClick r:id="" action="ppaction://media"/>
            <a:extLst>
              <a:ext uri="{FF2B5EF4-FFF2-40B4-BE49-F238E27FC236}">
                <a16:creationId xmlns:a16="http://schemas.microsoft.com/office/drawing/2014/main" id="{98BC34FF-9A6A-6C84-988A-84F58457F64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54905" y="1151143"/>
            <a:ext cx="6802342" cy="384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9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2366" y="949343"/>
            <a:ext cx="6369868" cy="6588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" sz="2800">
                <a:latin typeface="Arial"/>
                <a:ea typeface="Trebuchet MS"/>
                <a:cs typeface="Arial"/>
                <a:sym typeface="Trebuchet MS"/>
              </a:rPr>
              <a:t>1) Discuss in pairs or as a group:</a:t>
            </a:r>
            <a:endParaRPr lang="en-GB" sz="280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5067" y="1816541"/>
            <a:ext cx="11085663" cy="37282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cs typeface="Arial"/>
              </a:rPr>
              <a:t>What are you already doing at home with your </a:t>
            </a:r>
            <a:r>
              <a:rPr lang="en-US" sz="2200">
                <a:latin typeface="Arial"/>
                <a:cs typeface="Arial"/>
              </a:rPr>
              <a:t>family/carers?  </a:t>
            </a:r>
            <a:r>
              <a:rPr lang="en-US" sz="2200" dirty="0">
                <a:latin typeface="Times New Roman"/>
                <a:cs typeface="Times New Roman"/>
              </a:rPr>
              <a:t> </a:t>
            </a:r>
            <a:endParaRPr lang="en-US" sz="2200" dirty="0">
              <a:latin typeface="VAG Rounded Std Light"/>
              <a:cs typeface="Arial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cs typeface="Arial"/>
              </a:rPr>
              <a:t>What are you already doing in your school or community </a:t>
            </a:r>
            <a:r>
              <a:rPr lang="en-US" sz="2200">
                <a:latin typeface="Arial"/>
                <a:cs typeface="Arial"/>
              </a:rPr>
              <a:t>group?</a:t>
            </a:r>
            <a:endParaRPr lang="en-US" sz="2200">
              <a:latin typeface="VAG Rounded Std Light"/>
              <a:cs typeface="Arial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cs typeface="Arial"/>
              </a:rPr>
              <a:t>Is there anything else you would like to do?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cs typeface="Arial"/>
              </a:rPr>
              <a:t>Do you know what your local council or Welsh government are doing?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cs typeface="Arial"/>
              </a:rPr>
              <a:t>Do adults who support you have enough information to support this discussion?</a:t>
            </a:r>
          </a:p>
          <a:p>
            <a:pPr>
              <a:lnSpc>
                <a:spcPct val="150000"/>
              </a:lnSpc>
            </a:pPr>
            <a:endParaRPr lang="en-US" sz="1200">
              <a:latin typeface="Aptos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66" y="629913"/>
            <a:ext cx="1513400" cy="139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05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530B0-495E-8BF7-CF40-8A803710B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8271" y="1448090"/>
            <a:ext cx="10073834" cy="415498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SzPts val="2120"/>
            </a:pPr>
            <a:r>
              <a:rPr lang="en-GB" sz="1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(Each young person can do this individually or a teacher can do it on behalf of the class)</a:t>
            </a:r>
            <a:endParaRPr 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38A254-911E-3200-5C43-67D075D274BA}"/>
              </a:ext>
            </a:extLst>
          </p:cNvPr>
          <p:cNvSpPr txBox="1"/>
          <p:nvPr/>
        </p:nvSpPr>
        <p:spPr>
          <a:xfrm>
            <a:off x="2253039" y="4691198"/>
            <a:ext cx="7248939" cy="379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850">
                <a:ea typeface="+mn-lt"/>
                <a:cs typeface="+mn-lt"/>
                <a:hlinkClick r:id="rId3"/>
              </a:rPr>
              <a:t>https://online1.snapsurveys.com/hv7xgu</a:t>
            </a:r>
            <a:r>
              <a:rPr lang="en-GB" sz="1850">
                <a:ea typeface="+mn-lt"/>
                <a:cs typeface="+mn-lt"/>
              </a:rPr>
              <a:t> 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18166" y="721590"/>
            <a:ext cx="9218315" cy="498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SzPts val="2120"/>
            </a:pPr>
            <a:r>
              <a:rPr lang="en-GB" sz="20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2) Share your ideas with us by using the </a:t>
            </a:r>
            <a:r>
              <a:rPr lang="en-GB" sz="2000" b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QR code or survey link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84" y="720798"/>
            <a:ext cx="1401864" cy="1885265"/>
          </a:xfrm>
          <a:prstGeom prst="rect">
            <a:avLst/>
          </a:prstGeom>
        </p:spPr>
      </p:pic>
      <p:pic>
        <p:nvPicPr>
          <p:cNvPr id="4" name="Picture 3" descr="A qr code with black squares&#10;&#10;Description automatically generated">
            <a:extLst>
              <a:ext uri="{FF2B5EF4-FFF2-40B4-BE49-F238E27FC236}">
                <a16:creationId xmlns:a16="http://schemas.microsoft.com/office/drawing/2014/main" id="{26FBF967-AD35-92F5-F01F-54C3F1BFABA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762" t="4762" r="4365" b="3571"/>
          <a:stretch/>
        </p:blipFill>
        <p:spPr>
          <a:xfrm>
            <a:off x="4704712" y="2104768"/>
            <a:ext cx="2354358" cy="237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27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ctrTitle"/>
          </p:nvPr>
        </p:nvSpPr>
        <p:spPr>
          <a:xfrm>
            <a:off x="5440102" y="953934"/>
            <a:ext cx="3775164" cy="27165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" sz="4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Diolch!</a:t>
            </a:r>
            <a:br>
              <a:rPr lang="en" sz="4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</a:br>
            <a:r>
              <a:rPr lang="en" sz="4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Thanks! </a:t>
            </a:r>
            <a:endParaRPr sz="4800">
              <a:solidFill>
                <a:schemeClr val="tx1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105" name="Google Shape;105;p20"/>
          <p:cNvSpPr txBox="1">
            <a:spLocks noGrp="1"/>
          </p:cNvSpPr>
          <p:nvPr>
            <p:ph type="subTitle" idx="1"/>
          </p:nvPr>
        </p:nvSpPr>
        <p:spPr>
          <a:xfrm>
            <a:off x="461466" y="3659271"/>
            <a:ext cx="11266714" cy="11196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25000" lnSpcReduction="20000"/>
          </a:bodyPr>
          <a:lstStyle/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en-US" sz="96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Our next Monthly Matter will be available on our website on </a:t>
            </a:r>
            <a:endParaRPr lang="en-US">
              <a:solidFill>
                <a:schemeClr val="dk1"/>
              </a:solidFill>
              <a:sym typeface="Trebuchet MS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en-US" sz="9600" b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Monday, December 2nd</a:t>
            </a:r>
            <a:endParaRPr lang="en-US" b="1">
              <a:solidFill>
                <a:schemeClr val="dk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301" y="953934"/>
            <a:ext cx="1840005" cy="217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43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0E17DEE6830F4EAB69CF016E6544E2" ma:contentTypeVersion="29" ma:contentTypeDescription="Create a new document." ma:contentTypeScope="" ma:versionID="19e92a5b8f3d86cad65a1f99535a0320">
  <xsd:schema xmlns:xsd="http://www.w3.org/2001/XMLSchema" xmlns:xs="http://www.w3.org/2001/XMLSchema" xmlns:p="http://schemas.microsoft.com/office/2006/metadata/properties" xmlns:ns2="a92cb3d6-694b-4915-be01-0dd97e9dbd9e" targetNamespace="http://schemas.microsoft.com/office/2006/metadata/properties" ma:root="true" ma:fieldsID="7bd562388f5e4253136a80e461a71137" ns2:_="">
    <xsd:import namespace="a92cb3d6-694b-4915-be01-0dd97e9dbd9e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cb3d6-694b-4915-be01-0dd97e9dbd9e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Teams_Channel_Section_Location" ma:index="28" nillable="true" ma:displayName="Teams Channel Section Location" ma:internalName="Teams_Channel_Section_Location">
      <xsd:simpleType>
        <xsd:restriction base="dms:Text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3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a92cb3d6-694b-4915-be01-0dd97e9dbd9e" xsi:nil="true"/>
    <Has_Leaders_Only_SectionGroup xmlns="a92cb3d6-694b-4915-be01-0dd97e9dbd9e" xsi:nil="true"/>
    <Owner xmlns="a92cb3d6-694b-4915-be01-0dd97e9dbd9e">
      <UserInfo>
        <DisplayName/>
        <AccountId xsi:nil="true"/>
        <AccountType/>
      </UserInfo>
    </Owner>
    <Distribution_Groups xmlns="a92cb3d6-694b-4915-be01-0dd97e9dbd9e" xsi:nil="true"/>
    <AppVersion xmlns="a92cb3d6-694b-4915-be01-0dd97e9dbd9e" xsi:nil="true"/>
    <IsNotebookLocked xmlns="a92cb3d6-694b-4915-be01-0dd97e9dbd9e" xsi:nil="true"/>
    <Is_Collaboration_Space_Locked xmlns="a92cb3d6-694b-4915-be01-0dd97e9dbd9e" xsi:nil="true"/>
    <Teams_Channel_Section_Location xmlns="a92cb3d6-694b-4915-be01-0dd97e9dbd9e" xsi:nil="true"/>
    <Templates xmlns="a92cb3d6-694b-4915-be01-0dd97e9dbd9e" xsi:nil="true"/>
    <NotebookType xmlns="a92cb3d6-694b-4915-be01-0dd97e9dbd9e" xsi:nil="true"/>
    <LMS_Mappings xmlns="a92cb3d6-694b-4915-be01-0dd97e9dbd9e" xsi:nil="true"/>
    <Invited_Leaders xmlns="a92cb3d6-694b-4915-be01-0dd97e9dbd9e" xsi:nil="true"/>
    <Self_Registration_Enabled xmlns="a92cb3d6-694b-4915-be01-0dd97e9dbd9e" xsi:nil="true"/>
    <FolderType xmlns="a92cb3d6-694b-4915-be01-0dd97e9dbd9e" xsi:nil="true"/>
    <Leaders xmlns="a92cb3d6-694b-4915-be01-0dd97e9dbd9e">
      <UserInfo>
        <DisplayName/>
        <AccountId xsi:nil="true"/>
        <AccountType/>
      </UserInfo>
    </Leaders>
    <TeamsChannelId xmlns="a92cb3d6-694b-4915-be01-0dd97e9dbd9e" xsi:nil="true"/>
    <DefaultSectionNames xmlns="a92cb3d6-694b-4915-be01-0dd97e9dbd9e" xsi:nil="true"/>
    <CultureName xmlns="a92cb3d6-694b-4915-be01-0dd97e9dbd9e" xsi:nil="true"/>
    <Invited_Members xmlns="a92cb3d6-694b-4915-be01-0dd97e9dbd9e" xsi:nil="true"/>
    <Members xmlns="a92cb3d6-694b-4915-be01-0dd97e9dbd9e">
      <UserInfo>
        <DisplayName/>
        <AccountId xsi:nil="true"/>
        <AccountType/>
      </UserInfo>
    </Members>
    <Member_Groups xmlns="a92cb3d6-694b-4915-be01-0dd97e9dbd9e">
      <UserInfo>
        <DisplayName/>
        <AccountId xsi:nil="true"/>
        <AccountType/>
      </UserInfo>
    </Member_Groups>
  </documentManagement>
</p:properties>
</file>

<file path=customXml/itemProps1.xml><?xml version="1.0" encoding="utf-8"?>
<ds:datastoreItem xmlns:ds="http://schemas.openxmlformats.org/officeDocument/2006/customXml" ds:itemID="{F21D8E49-D70F-4562-A934-85F7BFD90E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F771C0-E6E9-42FF-AD57-34979E9419AD}">
  <ds:schemaRefs>
    <ds:schemaRef ds:uri="a92cb3d6-694b-4915-be01-0dd97e9dbd9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26CCF13-9911-4B37-9CBD-CA61567403E0}">
  <ds:schemaRefs>
    <ds:schemaRef ds:uri="2de8a4f0-9b21-4ea8-9e43-a93d43247bc4"/>
    <ds:schemaRef ds:uri="a92cb3d6-694b-4915-be01-0dd97e9dbd9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Application>Microsoft Office PowerPoint</Application>
  <PresentationFormat>Widescreen</PresentationFormat>
  <Slides>8</Slides>
  <Notes>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Monthly Matter – November 2024 </vt:lpstr>
      <vt:lpstr>PowerPoint Presentation</vt:lpstr>
      <vt:lpstr>PowerPoint Presentation</vt:lpstr>
      <vt:lpstr>Novembers Monthly Matter is about the environment.  Remember: Article 24 says that governments should make sure children have a clean environment so they can stay healthy. </vt:lpstr>
      <vt:lpstr>🎥 This month’s matter: Environment</vt:lpstr>
      <vt:lpstr>PowerPoint Presentation</vt:lpstr>
      <vt:lpstr>PowerPoint Presentation</vt:lpstr>
      <vt:lpstr>Diolch! Thanks!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revision>35</cp:revision>
  <dcterms:created xsi:type="dcterms:W3CDTF">2019-03-26T15:18:01Z</dcterms:created>
  <dcterms:modified xsi:type="dcterms:W3CDTF">2024-11-08T11:15:15Z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0x010100B40E17DEE6830F4EAB69CF016E6544E2</vt:lpwstr>
  </property>
  <property fmtid="{D5CDD505-2E9C-101B-9397-08002B2CF9AE}" pid="3" name="xd_ProgID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</Properties>
</file>