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99" r:id="rId5"/>
    <p:sldId id="308" r:id="rId6"/>
    <p:sldId id="309" r:id="rId7"/>
    <p:sldId id="311" r:id="rId8"/>
    <p:sldId id="333" r:id="rId9"/>
    <p:sldId id="334" r:id="rId10"/>
    <p:sldId id="331" r:id="rId11"/>
    <p:sldId id="335" r:id="rId12"/>
    <p:sldId id="336" r:id="rId13"/>
    <p:sldId id="337" r:id="rId14"/>
    <p:sldId id="313" r:id="rId15"/>
    <p:sldId id="314" r:id="rId16"/>
    <p:sldId id="328" r:id="rId17"/>
    <p:sldId id="316" r:id="rId18"/>
  </p:sldIdLst>
  <p:sldSz cx="12192000" cy="6858000"/>
  <p:notesSz cx="6858000" cy="9144000"/>
  <p:embeddedFontLst>
    <p:embeddedFont>
      <p:font typeface="VAG Rounded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04D35-F898-0EB3-8ABB-029A1DBDD124}" name="Jordan Doherty" initials="JD" userId="S::jordan.doherty@childcomwales.org.uk::a5876fd6-a651-4bc6-a01d-f2d53f281d93" providerId="AD"/>
  <p188:author id="{6148A984-46D0-4E5C-D08D-B5BEB8949ACB}" name="Lewis Lloyd" initials="LL" userId="S::lewis.lloyd@childcomwales.org.uk::a01ddc0c-8664-42ee-8d40-a195a30962b3" providerId="AD"/>
  <p188:author id="{280105C2-AEEF-CE94-98E6-E4E2C8CA69A9}" name="Kath OKane" initials="KO" userId="S::kath.okane@childcomwales.org.uk::322fc2b1-458b-406d-99c7-17164917c1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9B54A"/>
    <a:srgbClr val="0072BC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CE0F0-0820-DC17-9353-4FDC23BB0B3C}" v="29" dt="2024-11-28T13:57:42.573"/>
    <p1510:client id="{2A7ACEC2-15C6-56A3-96E2-6D0D86C9EBE5}" v="1" dt="2024-11-28T15:21:25.514"/>
    <p1510:client id="{2E23B7EE-3393-A266-0E58-C37BE6BBBAD3}" v="283" dt="2024-11-28T13:47:59.453"/>
    <p1510:client id="{4AF267C0-4A26-A817-537C-340B92EB3004}" v="439" dt="2024-11-28T10:45:11.634"/>
    <p1510:client id="{4B190DF0-8AA9-1F76-A2B0-86A43F776DB7}" v="2" dt="2024-11-28T13:36:03.710"/>
    <p1510:client id="{71853117-D577-ECDA-051B-53C2A2EB8692}" v="19" dt="2024-11-28T13:53:43.907"/>
    <p1510:client id="{80A8BD1B-348F-441A-A22E-250785A6E967}" v="3" dt="2024-11-28T12:22:06.091"/>
    <p1510:client id="{8637CB9C-974A-6640-B9ED-72642364A8D6}" v="372" dt="2024-11-28T12:32:49.852"/>
    <p1510:client id="{C953BF73-B9BF-E88A-1574-DF26013613B9}" v="107" dt="2024-11-28T14:06:32.784"/>
    <p1510:client id="{D0E1EE4F-C1FD-9D48-8E48-033AFFA3AB5E}" v="3" dt="2024-11-28T11:00:41.267"/>
    <p1510:client id="{D6B5DBBA-94B8-9872-63FC-B390C1EE9118}" v="211" dt="2024-11-28T10:50:41.694"/>
    <p1510:client id="{DE723114-0E23-6A91-F406-8619B29AB9F2}" v="70" dt="2024-11-28T17:02:45.153"/>
    <p1510:client id="{DF07B525-5F1C-8010-0951-BCFBB16DA38E}" v="527" dt="2024-11-29T14:48:14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post@childcomwales.org.uk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eithreduarhinsawdd.llyw.cymru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izeofwales.org.uk/education-resources/" TargetMode="External"/><Relationship Id="rId5" Type="http://schemas.openxmlformats.org/officeDocument/2006/relationships/hyperlink" Target="https://www.climateaction.gov.wales/" TargetMode="External"/><Relationship Id="rId4" Type="http://schemas.openxmlformats.org/officeDocument/2006/relationships/hyperlink" Target="https://sizeofwales.org.uk/cy/adnoddau-addysg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9QKvUpUmL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8bR9a32CG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1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 </a:t>
            </a:r>
            <a:endParaRPr lang="en-GB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ebost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>
                <a:hlinkClick r:id="rId3"/>
              </a:rPr>
              <a:t>post@complantcymru.org.uk</a:t>
            </a:r>
            <a:r>
              <a:rPr lang="en-US"/>
              <a:t>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Link to the email: </a:t>
            </a:r>
            <a:r>
              <a:rPr lang="en-US">
                <a:hlinkClick r:id="rId4"/>
              </a:rPr>
              <a:t>post@childcomwales.org.uk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2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Linc 1af - </a:t>
            </a:r>
            <a:r>
              <a:rPr lang="en-US">
                <a:hlinkClick r:id="rId3"/>
              </a:rPr>
              <a:t>https://www.gweithreduarhinsawdd.llyw.cymru/</a:t>
            </a:r>
            <a:endParaRPr lang="en-US"/>
          </a:p>
          <a:p>
            <a:r>
              <a:rPr lang="en-US"/>
              <a:t>2il </a:t>
            </a:r>
            <a:r>
              <a:rPr lang="en-US" err="1"/>
              <a:t>linc</a:t>
            </a:r>
            <a:r>
              <a:rPr lang="en-US"/>
              <a:t> - </a:t>
            </a:r>
            <a:r>
              <a:rPr lang="en-US">
                <a:hlinkClick r:id="rId4"/>
              </a:rPr>
              <a:t>https://sizeofwales.org.uk/cy/adnoddau-addysg/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1st link - </a:t>
            </a:r>
            <a:r>
              <a:rPr lang="en-US">
                <a:hlinkClick r:id="rId5"/>
              </a:rPr>
              <a:t>https://www.climateaction.gov.wales/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2nd link - </a:t>
            </a:r>
            <a:r>
              <a:rPr lang="en-US">
                <a:hlinkClick r:id="rId6"/>
              </a:rPr>
              <a:t>https://sizeofwales.org.uk/education-resources/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>
                <a:hlinkClick r:id="rId3"/>
              </a:rPr>
              <a:t>https://youtu.be/s9QKvUpUmLo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7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 - </a:t>
            </a:r>
            <a:r>
              <a:rPr lang="en-US">
                <a:hlinkClick r:id="rId3"/>
              </a:rPr>
              <a:t>https://youtu.be/18bR9a32CGE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6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0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8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p5es7e&#8203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hildcomwales.org.uk?subject=Please%20get%20in%20touch%20with%20resources%20and%20idea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ost@complantcymru.org.uk?subject=Cysylltwch%20gydag%20adnoddau%20a%20gweithgaredda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9QKvUpUmLo?feature=oembed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18bR9a32CGE?feature=oembed" TargetMode="Externa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png/88436-text-symbol-wallpaper-question-mark-thought-comput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106099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br>
              <a:rPr lang="en" sz="4000">
                <a:latin typeface="Arial"/>
                <a:ea typeface="Trebuchet MS"/>
                <a:cs typeface="Arial"/>
              </a:rPr>
            </a:b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Mater y Mis –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Rhagfyr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2024</a:t>
            </a:r>
            <a:br>
              <a:rPr lang="en" sz="4000">
                <a:latin typeface="Arial"/>
                <a:ea typeface="Trebuchet MS"/>
                <a:cs typeface="Arial"/>
              </a:rPr>
            </a:b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December 2024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895186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yellow and pink stickers with text&#10;&#10;Description automatically generated">
            <a:extLst>
              <a:ext uri="{FF2B5EF4-FFF2-40B4-BE49-F238E27FC236}">
                <a16:creationId xmlns:a16="http://schemas.microsoft.com/office/drawing/2014/main" id="{26DF10E8-662C-C7E5-6004-A2F672707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234" y="8739"/>
            <a:ext cx="12543234" cy="68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speech bubbles with black text&#10;&#10;Description automatically generated">
            <a:extLst>
              <a:ext uri="{FF2B5EF4-FFF2-40B4-BE49-F238E27FC236}">
                <a16:creationId xmlns:a16="http://schemas.microsoft.com/office/drawing/2014/main" id="{F2649B1F-DA1D-3DC1-A304-8037E424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828" y="838"/>
            <a:ext cx="12489656" cy="68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608" y="2756732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253039" y="4802139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50" dirty="0">
                <a:ea typeface="+mn-lt"/>
                <a:cs typeface="+mn-lt"/>
                <a:hlinkClick r:id="rId3"/>
              </a:rPr>
              <a:t>https://online1.snapsurveys.com/p5es7e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66541" y="1857556"/>
            <a:ext cx="9533228" cy="958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Tell us how we can help you know more about your rights through this 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QR code or survey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33" y="720798"/>
            <a:ext cx="1848755" cy="2486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52984-30AB-75AF-2822-9D7155AB27DD}"/>
              </a:ext>
            </a:extLst>
          </p:cNvPr>
          <p:cNvSpPr txBox="1"/>
          <p:nvPr/>
        </p:nvSpPr>
        <p:spPr>
          <a:xfrm>
            <a:off x="2218099" y="358232"/>
            <a:ext cx="951806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20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Rhannwch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syniadau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gyda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wrth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ddefnyddio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cod QR yr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holiadur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neu’r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ddolen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8CE44-4848-7915-AFC5-E3804819A328}"/>
              </a:ext>
            </a:extLst>
          </p:cNvPr>
          <p:cNvSpPr txBox="1"/>
          <p:nvPr/>
        </p:nvSpPr>
        <p:spPr>
          <a:xfrm>
            <a:off x="2166541" y="1161647"/>
            <a:ext cx="9236871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800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D69B85B-4D94-4EB5-6F22-11793C048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397" y="3151583"/>
            <a:ext cx="1590676" cy="16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F01748-FD29-C52C-3059-567DD3263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89" y="3092838"/>
            <a:ext cx="10304835" cy="1246495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Teachers – if you want us to get in touch with you directly with rights resources and ideas, add your name to </a:t>
            </a:r>
            <a:r>
              <a:rPr lang="en-US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blank email and press send.</a:t>
            </a:r>
            <a:r>
              <a:rPr lang="en-US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Diolch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1F80F-D4AE-A04D-036B-CB23F968DFA3}"/>
              </a:ext>
            </a:extLst>
          </p:cNvPr>
          <p:cNvSpPr txBox="1"/>
          <p:nvPr/>
        </p:nvSpPr>
        <p:spPr>
          <a:xfrm>
            <a:off x="848989" y="693683"/>
            <a:ext cx="969053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err="1">
                <a:latin typeface="Arial"/>
                <a:cs typeface="Arial"/>
              </a:rPr>
              <a:t>Athrawon</a:t>
            </a:r>
            <a:r>
              <a:rPr lang="en-US" sz="2800">
                <a:latin typeface="Arial"/>
                <a:cs typeface="Arial"/>
              </a:rPr>
              <a:t> – </a:t>
            </a:r>
            <a:r>
              <a:rPr lang="en-US" sz="2800" err="1">
                <a:latin typeface="Arial"/>
                <a:cs typeface="Arial"/>
              </a:rPr>
              <a:t>os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rydych</a:t>
            </a:r>
            <a:r>
              <a:rPr lang="en-US" sz="2800">
                <a:latin typeface="Arial"/>
                <a:cs typeface="Arial"/>
              </a:rPr>
              <a:t> chi </a:t>
            </a:r>
            <a:r>
              <a:rPr lang="en-US" sz="2800" err="1">
                <a:latin typeface="Arial"/>
                <a:cs typeface="Arial"/>
              </a:rPr>
              <a:t>eisiau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gysylltu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gyda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chi’n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uniongyrchol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gydag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adnoddau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hawliau</a:t>
            </a:r>
            <a:r>
              <a:rPr lang="en-US" sz="2800">
                <a:latin typeface="Arial"/>
                <a:cs typeface="Arial"/>
              </a:rPr>
              <a:t> a </a:t>
            </a:r>
            <a:r>
              <a:rPr lang="en-US" sz="2800" err="1">
                <a:latin typeface="Arial"/>
                <a:cs typeface="Arial"/>
              </a:rPr>
              <a:t>syniadau</a:t>
            </a:r>
            <a:r>
              <a:rPr lang="en-US" sz="2800">
                <a:latin typeface="Arial"/>
                <a:cs typeface="Arial"/>
              </a:rPr>
              <a:t> am </a:t>
            </a:r>
            <a:r>
              <a:rPr lang="en-US" sz="2800" err="1">
                <a:latin typeface="Arial"/>
                <a:cs typeface="Arial"/>
              </a:rPr>
              <a:t>weithgareddau</a:t>
            </a:r>
            <a:r>
              <a:rPr lang="en-US" sz="2800">
                <a:latin typeface="Arial"/>
                <a:cs typeface="Arial"/>
              </a:rPr>
              <a:t>, </a:t>
            </a:r>
            <a:r>
              <a:rPr lang="en-US" sz="2800" err="1">
                <a:latin typeface="Arial"/>
                <a:cs typeface="Arial"/>
              </a:rPr>
              <a:t>rhowch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enw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>
                <a:solidFill>
                  <a:srgbClr val="0563C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 yr ebost gwag yma  </a:t>
            </a:r>
            <a:r>
              <a:rPr lang="en-US" sz="280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rgbClr val="0070C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>
                <a:latin typeface="Arial"/>
                <a:cs typeface="Arial"/>
              </a:rPr>
              <a:t>ac </a:t>
            </a:r>
            <a:r>
              <a:rPr lang="en-US" sz="2800" err="1">
                <a:latin typeface="Arial"/>
                <a:cs typeface="Arial"/>
              </a:rPr>
              <a:t>anfonwch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nôl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aton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ni</a:t>
            </a:r>
            <a:r>
              <a:rPr lang="en-US" sz="2800">
                <a:latin typeface="Arial"/>
                <a:cs typeface="Arial"/>
              </a:rPr>
              <a:t>. </a:t>
            </a:r>
            <a:r>
              <a:rPr lang="en-US" sz="2800" err="1">
                <a:latin typeface="Arial"/>
                <a:cs typeface="Arial"/>
              </a:rPr>
              <a:t>Diolch</a:t>
            </a:r>
            <a:r>
              <a:rPr lang="en-US" sz="2800">
                <a:latin typeface="Arial"/>
                <a:cs typeface="Arial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5633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2643" y="3483913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Bydd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Mater y Mis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nesaf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gael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ein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gwefan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y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flwyddyn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900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newydd</a:t>
            </a:r>
            <a:r>
              <a:rPr lang="en-GB" sz="1900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</a:t>
            </a:r>
            <a:r>
              <a:rPr lang="en-GB" sz="19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19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9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19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 6ed o </a:t>
            </a:r>
            <a:r>
              <a:rPr lang="en-GB" sz="19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Ionawr</a:t>
            </a:r>
            <a:endParaRPr lang="en-GB" sz="1900" b="1">
              <a:solidFill>
                <a:schemeClr val="dk1"/>
              </a:solidFill>
              <a:latin typeface="Arial"/>
              <a:ea typeface="Trebuchet MS"/>
              <a:cs typeface="Arial"/>
              <a:sym typeface="Trebuchet MS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en" sz="1000" b="1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19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in the New Year, </a:t>
            </a:r>
            <a:r>
              <a:rPr lang="en-US" sz="19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6 January</a:t>
            </a:r>
            <a:endParaRPr lang="en-US" sz="1900" b="1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491" y="3332872"/>
            <a:ext cx="8122301" cy="1131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Last month, we asked you about the Environment.</a:t>
            </a:r>
            <a:br>
              <a:rPr lang="en-US" sz="24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Here’s what almost 1,000 of you said: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A75CCA-A81D-3754-72BA-7492415C10EF}"/>
              </a:ext>
            </a:extLst>
          </p:cNvPr>
          <p:cNvSpPr txBox="1"/>
          <p:nvPr/>
        </p:nvSpPr>
        <p:spPr>
          <a:xfrm>
            <a:off x="3694492" y="889217"/>
            <a:ext cx="8122301" cy="16858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Mis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diwethaf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fe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wnaethom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ofyn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barn am yr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amgylchedd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Dyma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beth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ddywedodd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bron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 1,000 </a:t>
            </a:r>
            <a:r>
              <a:rPr lang="en-US" sz="2400" dirty="0" err="1">
                <a:latin typeface="Arial"/>
                <a:ea typeface="Trebuchet MS"/>
                <a:cs typeface="Arial"/>
                <a:sym typeface="Trebuchet MS"/>
              </a:rPr>
              <a:t>ohonoch</a:t>
            </a:r>
            <a:r>
              <a:rPr lang="en-US" sz="2400" dirty="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US" sz="2400" dirty="0">
              <a:latin typeface="Arial"/>
              <a:ea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463008" y="1895148"/>
            <a:ext cx="9681534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b="1" err="1">
                <a:latin typeface="Arial"/>
                <a:cs typeface="Arial"/>
              </a:rPr>
              <a:t>Roedd</a:t>
            </a:r>
            <a:r>
              <a:rPr lang="en-GB" b="1" dirty="0">
                <a:latin typeface="Arial"/>
                <a:cs typeface="Arial"/>
              </a:rPr>
              <a:t> 46% </a:t>
            </a:r>
            <a:r>
              <a:rPr lang="en-GB" b="1" err="1">
                <a:latin typeface="Arial"/>
                <a:cs typeface="Arial"/>
              </a:rPr>
              <a:t>ohonoch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teimlo</a:t>
            </a:r>
            <a:r>
              <a:rPr lang="en-GB" b="1" dirty="0">
                <a:latin typeface="Arial"/>
                <a:cs typeface="Arial"/>
              </a:rPr>
              <a:t> bod </a:t>
            </a:r>
            <a:r>
              <a:rPr lang="en-GB" b="1" err="1">
                <a:latin typeface="Arial"/>
                <a:cs typeface="Arial"/>
              </a:rPr>
              <a:t>gennych</a:t>
            </a:r>
            <a:r>
              <a:rPr lang="en-GB" b="1" dirty="0">
                <a:latin typeface="Arial"/>
                <a:cs typeface="Arial"/>
              </a:rPr>
              <a:t> chi </a:t>
            </a:r>
            <a:r>
              <a:rPr lang="en-GB" b="1" err="1">
                <a:latin typeface="Arial"/>
                <a:cs typeface="Arial"/>
              </a:rPr>
              <a:t>ddigon</a:t>
            </a:r>
            <a:r>
              <a:rPr lang="en-GB" b="1" dirty="0">
                <a:latin typeface="Arial"/>
                <a:cs typeface="Arial"/>
              </a:rPr>
              <a:t> o </a:t>
            </a:r>
            <a:r>
              <a:rPr lang="en-GB" b="1" err="1">
                <a:latin typeface="Arial"/>
                <a:cs typeface="Arial"/>
              </a:rPr>
              <a:t>wybodaeth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barod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ar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helpu'r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amgylchedd</a:t>
            </a:r>
            <a:endParaRPr lang="en-US" b="1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46% of you knew felt you had enough information already on helping the environment</a:t>
            </a:r>
            <a:endParaRPr lang="en-US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 err="1">
                <a:latin typeface="Arial"/>
                <a:cs typeface="Arial"/>
              </a:rPr>
              <a:t>Gartref</a:t>
            </a:r>
            <a:r>
              <a:rPr lang="en-GB" b="1" dirty="0">
                <a:latin typeface="Arial"/>
                <a:cs typeface="Arial"/>
              </a:rPr>
              <a:t>, </a:t>
            </a:r>
            <a:r>
              <a:rPr lang="en-GB" b="1" dirty="0" err="1">
                <a:latin typeface="Arial"/>
                <a:cs typeface="Arial"/>
              </a:rPr>
              <a:t>mae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llawer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ohonoch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ailddefnyddio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bagiau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siopa</a:t>
            </a:r>
            <a:r>
              <a:rPr lang="en-GB" b="1" dirty="0">
                <a:latin typeface="Arial"/>
                <a:cs typeface="Arial"/>
              </a:rPr>
              <a:t>, </a:t>
            </a:r>
            <a:r>
              <a:rPr lang="en-GB" b="1" dirty="0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diffodd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goleuadau</a:t>
            </a:r>
            <a:r>
              <a:rPr lang="en-GB" b="1" dirty="0">
                <a:latin typeface="Arial"/>
                <a:cs typeface="Arial"/>
              </a:rPr>
              <a:t>, ac </a:t>
            </a:r>
            <a:r>
              <a:rPr lang="en-GB" b="1" dirty="0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defnyddio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biniau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gwastraff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bwyd</a:t>
            </a:r>
            <a:endParaRPr lang="en-US" sz="2000" dirty="0" err="1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At home, lots of you are re-using shopping bags, turning off lights, and using food waste bins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86493-A2B9-678E-696C-DFC6F0EE7DEB}"/>
              </a:ext>
            </a:extLst>
          </p:cNvPr>
          <p:cNvSpPr txBox="1"/>
          <p:nvPr/>
        </p:nvSpPr>
        <p:spPr>
          <a:xfrm>
            <a:off x="1476014" y="830912"/>
            <a:ext cx="9668956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GB" b="1" dirty="0">
                <a:latin typeface="Arial"/>
                <a:cs typeface="Arial"/>
              </a:rPr>
              <a:t>Dim </a:t>
            </a:r>
            <a:r>
              <a:rPr lang="en-GB" b="1" err="1">
                <a:latin typeface="Arial"/>
                <a:cs typeface="Arial"/>
              </a:rPr>
              <a:t>ond</a:t>
            </a:r>
            <a:r>
              <a:rPr lang="en-GB" b="1" dirty="0">
                <a:latin typeface="Arial"/>
                <a:cs typeface="Arial"/>
              </a:rPr>
              <a:t> 20% </a:t>
            </a:r>
            <a:r>
              <a:rPr lang="en-GB" b="1" err="1">
                <a:latin typeface="Arial"/>
                <a:cs typeface="Arial"/>
              </a:rPr>
              <a:t>ohonoch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oedd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gwybod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beth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mae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Llywodraeth</a:t>
            </a:r>
            <a:r>
              <a:rPr lang="en-GB" b="1" dirty="0">
                <a:latin typeface="Arial"/>
                <a:cs typeface="Arial"/>
              </a:rPr>
              <a:t> Cymru </a:t>
            </a:r>
            <a:r>
              <a:rPr lang="en-GB" b="1" err="1">
                <a:latin typeface="Arial"/>
                <a:cs typeface="Arial"/>
              </a:rPr>
              <a:t>yn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ei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wneud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i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helpu’r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amgylchedd</a:t>
            </a:r>
            <a:endParaRPr lang="en-US" b="1">
              <a:latin typeface="VAG Rounded Std Light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dirty="0">
                <a:latin typeface="Arial"/>
                <a:cs typeface="Arial"/>
              </a:rPr>
              <a:t>Only 20% of you knew what the Welsh Government are doing to help the environment </a:t>
            </a:r>
          </a:p>
          <a:p>
            <a:pPr marL="342900" indent="-342900">
              <a:buFont typeface="Arial,Sans-Serif"/>
              <a:buChar char="•"/>
            </a:pPr>
            <a:endParaRPr lang="en-GB" sz="2000" dirty="0">
              <a:latin typeface="Arial"/>
              <a:cs typeface="Arial"/>
            </a:endParaRPr>
          </a:p>
          <a:p>
            <a:endParaRPr lang="en-GB" sz="2000" dirty="0">
              <a:latin typeface="Arial"/>
              <a:cs typeface="Arial"/>
            </a:endParaRPr>
          </a:p>
        </p:txBody>
      </p:sp>
      <p:pic>
        <p:nvPicPr>
          <p:cNvPr id="7" name="Graphic 6" descr="Badge Question Mark outline">
            <a:extLst>
              <a:ext uri="{FF2B5EF4-FFF2-40B4-BE49-F238E27FC236}">
                <a16:creationId xmlns:a16="http://schemas.microsoft.com/office/drawing/2014/main" id="{C0A5D997-D189-7348-9261-BBAA0CA22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017" y="833908"/>
            <a:ext cx="1048455" cy="1041401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DDF200F4-E3D7-1DB3-3206-21F553147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24" y="2119189"/>
            <a:ext cx="1013176" cy="1006122"/>
          </a:xfrm>
          <a:prstGeom prst="rect">
            <a:avLst/>
          </a:prstGeom>
        </p:spPr>
      </p:pic>
      <p:pic>
        <p:nvPicPr>
          <p:cNvPr id="9" name="Graphic 8" descr="Home with solid fill">
            <a:extLst>
              <a:ext uri="{FF2B5EF4-FFF2-40B4-BE49-F238E27FC236}">
                <a16:creationId xmlns:a16="http://schemas.microsoft.com/office/drawing/2014/main" id="{C3B361B2-62D9-20E5-ED5A-94E4C3FBE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911" y="32710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ith a thought bubble&#10;&#10;Description automatically generated">
            <a:extLst>
              <a:ext uri="{FF2B5EF4-FFF2-40B4-BE49-F238E27FC236}">
                <a16:creationId xmlns:a16="http://schemas.microsoft.com/office/drawing/2014/main" id="{9CC67603-8E86-5E10-49F1-9B17070E1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3" y="1397799"/>
            <a:ext cx="3555322" cy="2543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F8C48A-B274-9240-1BF1-9B12023250F5}"/>
              </a:ext>
            </a:extLst>
          </p:cNvPr>
          <p:cNvSpPr txBox="1"/>
          <p:nvPr/>
        </p:nvSpPr>
        <p:spPr>
          <a:xfrm>
            <a:off x="3807811" y="3183268"/>
            <a:ext cx="864296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December’s Monthly Matter is about Human Rights Day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83507-5634-2123-C662-1B0FB8AA9C71}"/>
              </a:ext>
            </a:extLst>
          </p:cNvPr>
          <p:cNvSpPr txBox="1"/>
          <p:nvPr/>
        </p:nvSpPr>
        <p:spPr>
          <a:xfrm>
            <a:off x="3807811" y="1089738"/>
            <a:ext cx="864296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Mae Mater mis </a:t>
            </a:r>
            <a:r>
              <a:rPr lang="en-GB" sz="3000" b="1">
                <a:solidFill>
                  <a:srgbClr val="000000"/>
                </a:solidFill>
                <a:latin typeface="Arial"/>
                <a:cs typeface="Arial"/>
              </a:rPr>
              <a:t>Rhagfyr</a:t>
            </a:r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0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yn</a:t>
            </a:r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0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ymwneud</a:t>
            </a:r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a </a:t>
            </a:r>
            <a:r>
              <a:rPr lang="en-GB" sz="30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Diwrnod</a:t>
            </a:r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0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r>
              <a:rPr lang="en-GB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0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Dynol</a:t>
            </a:r>
            <a:endParaRPr lang="en-GB" sz="3000" b="1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GB" sz="3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F73902-0574-4C4D-5B20-FD8723F70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560" y="298751"/>
            <a:ext cx="11360800" cy="387798"/>
          </a:xfrm>
        </p:spPr>
        <p:txBody>
          <a:bodyPr vert="horz" lIns="0" tIns="0" rIns="0" bIns="0" rtlCol="0" anchor="t">
            <a:spAutoFit/>
          </a:bodyPr>
          <a:lstStyle/>
          <a:p>
            <a:pPr marL="152400" indent="0" algn="ctr">
              <a:buNone/>
            </a:pPr>
            <a:r>
              <a:rPr lang="en-US">
                <a:latin typeface="Arial"/>
                <a:cs typeface="Arial"/>
              </a:rPr>
              <a:t>🎥</a:t>
            </a:r>
            <a:r>
              <a:rPr lang="en-US">
                <a:latin typeface="VAG Rounded"/>
              </a:rPr>
              <a:t>Fideo </a:t>
            </a:r>
            <a:r>
              <a:rPr lang="en-US" err="1">
                <a:latin typeface="VAG Rounded"/>
              </a:rPr>
              <a:t>Cymraeg</a:t>
            </a:r>
            <a:r>
              <a:rPr lang="en-US">
                <a:latin typeface="VAG Rounded"/>
              </a:rPr>
              <a:t> – Go to the next slide for the English video</a:t>
            </a:r>
            <a:endParaRPr lang="en-US"/>
          </a:p>
        </p:txBody>
      </p:sp>
      <p:pic>
        <p:nvPicPr>
          <p:cNvPr id="2" name="Online Media 1" title="Mater y Mis - Rhagfyr">
            <a:hlinkClick r:id="" action="ppaction://media"/>
            <a:extLst>
              <a:ext uri="{FF2B5EF4-FFF2-40B4-BE49-F238E27FC236}">
                <a16:creationId xmlns:a16="http://schemas.microsoft.com/office/drawing/2014/main" id="{0582349B-96B3-F317-B97B-877FED2116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0280" y="816505"/>
            <a:ext cx="10135083" cy="5723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475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6B34-D96F-D242-8EF0-8A6F2A3A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41333"/>
            <a:ext cx="11360800" cy="763600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latin typeface="Arial"/>
                <a:cs typeface="Arial"/>
              </a:rPr>
              <a:t>🎥</a:t>
            </a:r>
            <a:r>
              <a:rPr lang="en-US" sz="3200">
                <a:latin typeface="VAG Rounded"/>
              </a:rPr>
              <a:t>English video</a:t>
            </a:r>
            <a:endParaRPr lang="en-US" sz="3200"/>
          </a:p>
        </p:txBody>
      </p:sp>
      <p:pic>
        <p:nvPicPr>
          <p:cNvPr id="4" name="Online Media 3" title="December MM - English">
            <a:hlinkClick r:id="" action="ppaction://media"/>
            <a:extLst>
              <a:ext uri="{FF2B5EF4-FFF2-40B4-BE49-F238E27FC236}">
                <a16:creationId xmlns:a16="http://schemas.microsoft.com/office/drawing/2014/main" id="{7EAF97C3-128D-E0C9-D581-63258F7E00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0804" y="760676"/>
            <a:ext cx="10154433" cy="5737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200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019E11-8D8E-27DA-BB31-3307FC716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171" y="726753"/>
            <a:ext cx="10699531" cy="4017510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Darllenwch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datganiadau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ar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sleidiau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nesaf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pPr marL="342900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Beth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yw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eich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barn? </a:t>
            </a:r>
          </a:p>
          <a:p>
            <a:pPr marL="342900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Sut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ydy'r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syniadau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yma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yn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effeithio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ar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eich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hawliau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? </a:t>
            </a:r>
          </a:p>
          <a:p>
            <a:pPr marL="342900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Mae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rhai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hawliau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penodol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ar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sleid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i'ch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helpu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Read the statements on the next slides. </a:t>
            </a:r>
          </a:p>
          <a:p>
            <a:pPr marL="342900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What's your opinion? </a:t>
            </a:r>
          </a:p>
          <a:p>
            <a:pPr marL="342900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How do these ideas affect your rights? </a:t>
            </a:r>
          </a:p>
          <a:p>
            <a:pPr marL="342900" indent="-342900"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There are specific rights on the slides to help you.</a:t>
            </a:r>
          </a:p>
        </p:txBody>
      </p:sp>
      <p:pic>
        <p:nvPicPr>
          <p:cNvPr id="6" name="Picture 5" descr="A cartoon character leaning against a question mark&#10;&#10;Description automatically generated">
            <a:extLst>
              <a:ext uri="{FF2B5EF4-FFF2-40B4-BE49-F238E27FC236}">
                <a16:creationId xmlns:a16="http://schemas.microsoft.com/office/drawing/2014/main" id="{027C1362-4077-1C28-ACBE-A4DF0F80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782595" y="57807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yellow and pink text boxes&#10;&#10;Description automatically generated">
            <a:extLst>
              <a:ext uri="{FF2B5EF4-FFF2-40B4-BE49-F238E27FC236}">
                <a16:creationId xmlns:a16="http://schemas.microsoft.com/office/drawing/2014/main" id="{0FA0D6DC-644D-E813-9675-4BD75838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8" y="34856"/>
            <a:ext cx="12232410" cy="67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yellow stickers with text&#10;&#10;Description automatically generated">
            <a:extLst>
              <a:ext uri="{FF2B5EF4-FFF2-40B4-BE49-F238E27FC236}">
                <a16:creationId xmlns:a16="http://schemas.microsoft.com/office/drawing/2014/main" id="{27E19FDC-CE0C-5170-06C8-5B16703D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4" y="-15492"/>
            <a:ext cx="12334873" cy="6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Props1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Mater y Mis – Rhagfyr 2024 Monthly Matter – December 2024</vt:lpstr>
      <vt:lpstr>PowerPoint Presentation</vt:lpstr>
      <vt:lpstr>PowerPoint Presentation</vt:lpstr>
      <vt:lpstr>PowerPoint Presentation</vt:lpstr>
      <vt:lpstr>PowerPoint Presentation</vt:lpstr>
      <vt:lpstr>🎥English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65</cp:revision>
  <dcterms:created xsi:type="dcterms:W3CDTF">2019-03-26T15:18:01Z</dcterms:created>
  <dcterms:modified xsi:type="dcterms:W3CDTF">2024-12-02T12:37:54Z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