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331" r:id="rId5"/>
    <p:sldId id="299" r:id="rId6"/>
    <p:sldId id="308" r:id="rId7"/>
    <p:sldId id="317" r:id="rId8"/>
    <p:sldId id="311" r:id="rId9"/>
    <p:sldId id="330" r:id="rId10"/>
    <p:sldId id="313" r:id="rId11"/>
    <p:sldId id="314" r:id="rId12"/>
    <p:sldId id="332" r:id="rId13"/>
    <p:sldId id="316" r:id="rId14"/>
  </p:sldIdLst>
  <p:sldSz cx="12192000" cy="6858000"/>
  <p:notesSz cx="6858000" cy="9144000"/>
  <p:embeddedFontLst>
    <p:embeddedFont>
      <p:font typeface="Trebuchet MS" panose="020B0603020202020204" pitchFamily="34" charset="0"/>
      <p:regular r:id="rId16"/>
      <p:bold r:id="rId17"/>
      <p:italic r:id="rId18"/>
      <p:boldItalic r:id="rId19"/>
    </p:embeddedFont>
    <p:embeddedFont>
      <p:font typeface="VAG Rounded"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0072BC"/>
    <a:srgbClr val="FF0066"/>
    <a:srgbClr val="FACB00"/>
    <a:srgbClr val="EFE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C1526-87B0-2027-C6D7-FD13DEF02128}" v="602" dt="2025-01-06T10:47:20.232"/>
    <p1510:client id="{70869E2D-AD75-4289-B120-06B6DED1347D}" v="138" dt="2025-01-06T10:48:42.350"/>
    <p1510:client id="{BDC4DECE-5FC8-26FA-7789-A65085F3D631}" v="21" dt="2025-01-06T13:44:58.790"/>
    <p1510:client id="{E6A006F2-663E-7F23-2FF5-EE3E3450124B}" v="18" dt="2025-01-06T10:40:20.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590DC-5F0B-432A-8346-8C0EF42319EC}" type="datetimeFigureOut">
              <a:rPr lang="en-GB" smtClean="0"/>
              <a:t>06/01/2025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20118-D5D1-429E-8EE6-BA4B1E3E5F26}" type="slidenum">
              <a:rPr lang="en-GB" smtClean="0"/>
              <a:t>‹#›</a:t>
            </a:fld>
            <a:endParaRPr lang="en-GB"/>
          </a:p>
        </p:txBody>
      </p:sp>
    </p:spTree>
    <p:extLst>
      <p:ext uri="{BB962C8B-B14F-4D97-AF65-F5344CB8AC3E}">
        <p14:creationId xmlns:p14="http://schemas.microsoft.com/office/powerpoint/2010/main" val="268684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_I44RAUEru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120118-D5D1-429E-8EE6-BA4B1E3E5F26}" type="slidenum">
              <a:rPr lang="en-GB" smtClean="0"/>
              <a:t>2</a:t>
            </a:fld>
            <a:endParaRPr lang="en-GB"/>
          </a:p>
        </p:txBody>
      </p:sp>
    </p:spTree>
    <p:extLst>
      <p:ext uri="{BB962C8B-B14F-4D97-AF65-F5344CB8AC3E}">
        <p14:creationId xmlns:p14="http://schemas.microsoft.com/office/powerpoint/2010/main" val="35351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b4244a990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b4244a990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66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640AF-C863-783F-C2D9-20B6E001F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48F72-AD79-5DE5-09A6-391B1CD6B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4FF5D-4DDA-5BAA-F92A-03A26E0D99A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35F55C-BAAB-D7BC-072F-50A3CC7B9994}"/>
              </a:ext>
            </a:extLst>
          </p:cNvPr>
          <p:cNvSpPr>
            <a:spLocks noGrp="1"/>
          </p:cNvSpPr>
          <p:nvPr>
            <p:ph type="sldNum" sz="quarter" idx="10"/>
          </p:nvPr>
        </p:nvSpPr>
        <p:spPr/>
        <p:txBody>
          <a:bodyPr/>
          <a:lstStyle/>
          <a:p>
            <a:fld id="{EF120118-D5D1-429E-8EE6-BA4B1E3E5F26}" type="slidenum">
              <a:rPr lang="en-GB" smtClean="0"/>
              <a:t>4</a:t>
            </a:fld>
            <a:endParaRPr lang="en-GB"/>
          </a:p>
        </p:txBody>
      </p:sp>
    </p:spTree>
    <p:extLst>
      <p:ext uri="{BB962C8B-B14F-4D97-AF65-F5344CB8AC3E}">
        <p14:creationId xmlns:p14="http://schemas.microsoft.com/office/powerpoint/2010/main" val="33855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b13afc0335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b13afc0335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82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Link to the video: </a:t>
            </a:r>
            <a:r>
              <a:rPr lang="en-US">
                <a:hlinkClick r:id="rId3"/>
              </a:rPr>
              <a:t>https://youtu.be/_I44RAUEruE</a:t>
            </a:r>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0AED3664-EE8E-41FE-A72B-89C59E5BB8ED}" type="slidenum">
              <a:rPr lang="en-US"/>
              <a:t>6</a:t>
            </a:fld>
            <a:endParaRPr lang="en-US"/>
          </a:p>
        </p:txBody>
      </p:sp>
    </p:spTree>
    <p:extLst>
      <p:ext uri="{BB962C8B-B14F-4D97-AF65-F5344CB8AC3E}">
        <p14:creationId xmlns:p14="http://schemas.microsoft.com/office/powerpoint/2010/main" val="376643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13afc0335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b13afc0335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defRPr/>
            </a:pPr>
            <a:r>
              <a:rPr lang="en-US"/>
              <a:t>There are supporting materials on our web page for children with additional learning needs</a:t>
            </a:r>
          </a:p>
        </p:txBody>
      </p:sp>
    </p:spTree>
    <p:extLst>
      <p:ext uri="{BB962C8B-B14F-4D97-AF65-F5344CB8AC3E}">
        <p14:creationId xmlns:p14="http://schemas.microsoft.com/office/powerpoint/2010/main" val="24397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GB" sz="1200" b="1">
                <a:solidFill>
                  <a:schemeClr val="dk2"/>
                </a:solidFill>
                <a:latin typeface="VAGRounded Lt"/>
              </a:rPr>
              <a:t>Survey link - </a:t>
            </a:r>
            <a:r>
              <a:rPr lang="en-GB">
                <a:solidFill>
                  <a:schemeClr val="dk2"/>
                </a:solidFill>
              </a:rPr>
              <a:t>https://online1.snapsurveys.com/kmz0y2</a:t>
            </a:r>
            <a:br>
              <a:rPr lang="en-GB">
                <a:solidFill>
                  <a:schemeClr val="dk2"/>
                </a:solidFill>
              </a:rPr>
            </a:br>
            <a:endParaRPr lang="en-US"/>
          </a:p>
          <a:p>
            <a:endParaRPr lang="en-US"/>
          </a:p>
        </p:txBody>
      </p:sp>
    </p:spTree>
    <p:extLst>
      <p:ext uri="{BB962C8B-B14F-4D97-AF65-F5344CB8AC3E}">
        <p14:creationId xmlns:p14="http://schemas.microsoft.com/office/powerpoint/2010/main" val="394209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 sz="1200">
                <a:solidFill>
                  <a:schemeClr val="tx1"/>
                </a:solidFill>
                <a:latin typeface="VAGRounded Lt" panose="00000400000000000000" pitchFamily="2" charset="0"/>
                <a:sym typeface="Trebuchet MS"/>
              </a:rPr>
              <a:t>You could also contact &amp; speak to –</a:t>
            </a:r>
          </a:p>
          <a:p>
            <a:pPr>
              <a:lnSpc>
                <a:spcPct val="150000"/>
              </a:lnSpc>
            </a:pPr>
            <a:endParaRPr lang="en" sz="1200">
              <a:solidFill>
                <a:schemeClr val="tx1"/>
              </a:solidFill>
              <a:latin typeface="VAGRounded Lt" panose="00000400000000000000" pitchFamily="2" charset="0"/>
              <a:sym typeface="Trebuchet MS"/>
            </a:endParaRPr>
          </a:p>
          <a:p>
            <a:pPr>
              <a:lnSpc>
                <a:spcPct val="150000"/>
              </a:lnSpc>
            </a:pPr>
            <a:r>
              <a:rPr lang="en" sz="1200">
                <a:solidFill>
                  <a:schemeClr val="tx1"/>
                </a:solidFill>
                <a:latin typeface="VAGRounded Lt" panose="00000400000000000000" pitchFamily="2" charset="0"/>
                <a:sym typeface="Trebuchet MS"/>
              </a:rPr>
              <a:t>Childline – 0800 1111</a:t>
            </a:r>
          </a:p>
          <a:p>
            <a:pPr>
              <a:lnSpc>
                <a:spcPct val="150000"/>
              </a:lnSpc>
            </a:pPr>
            <a:r>
              <a:rPr lang="en" sz="1200">
                <a:solidFill>
                  <a:schemeClr val="tx1"/>
                </a:solidFill>
                <a:latin typeface="VAGRounded Lt" panose="00000400000000000000" pitchFamily="2" charset="0"/>
                <a:sym typeface="Trebuchet MS"/>
              </a:rPr>
              <a:t>Meic – 080880 23456</a:t>
            </a:r>
            <a:endParaRPr lang="en-GB" sz="1200">
              <a:solidFill>
                <a:schemeClr val="tx1"/>
              </a:solidFill>
              <a:latin typeface="VAGRounded Lt" panose="00000400000000000000" pitchFamily="2" charset="0"/>
            </a:endParaRPr>
          </a:p>
          <a:p>
            <a:endParaRPr lang="en-GB"/>
          </a:p>
        </p:txBody>
      </p:sp>
      <p:sp>
        <p:nvSpPr>
          <p:cNvPr id="4" name="Slide Number Placeholder 3"/>
          <p:cNvSpPr>
            <a:spLocks noGrp="1"/>
          </p:cNvSpPr>
          <p:nvPr>
            <p:ph type="sldNum" sz="quarter" idx="10"/>
          </p:nvPr>
        </p:nvSpPr>
        <p:spPr/>
        <p:txBody>
          <a:bodyPr/>
          <a:lstStyle/>
          <a:p>
            <a:fld id="{EF120118-D5D1-429E-8EE6-BA4B1E3E5F26}" type="slidenum">
              <a:rPr lang="en-GB" smtClean="0"/>
              <a:t>9</a:t>
            </a:fld>
            <a:endParaRPr lang="en-GB"/>
          </a:p>
        </p:txBody>
      </p:sp>
    </p:spTree>
    <p:extLst>
      <p:ext uri="{BB962C8B-B14F-4D97-AF65-F5344CB8AC3E}">
        <p14:creationId xmlns:p14="http://schemas.microsoft.com/office/powerpoint/2010/main" val="196399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13afc0335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b13afc0335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51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hyperlink" Target="http://childrenscommissioner.wales/" TargetMode="External"/><Relationship Id="rId4" Type="http://schemas.openxmlformats.org/officeDocument/2006/relationships/hyperlink" Target="http://comisiynyddplant.cymr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Full colou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4969419"/>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31998" y="5503568"/>
            <a:ext cx="1133755" cy="1129282"/>
          </a:xfrm>
          <a:prstGeom prst="rect">
            <a:avLst/>
          </a:prstGeom>
        </p:spPr>
      </p:pic>
      <p:pic>
        <p:nvPicPr>
          <p:cNvPr id="6" name="Picture 5" descr="A black background with red text&#10;&#10;Description automatically generated with medium confidence">
            <a:extLst>
              <a:ext uri="{FF2B5EF4-FFF2-40B4-BE49-F238E27FC236}">
                <a16:creationId xmlns:a16="http://schemas.microsoft.com/office/drawing/2014/main" id="{B8221A8F-4D3A-40E7-E0A4-DA5F22D6195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765964" y="5622653"/>
            <a:ext cx="994038" cy="923180"/>
          </a:xfrm>
          <a:prstGeom prst="rect">
            <a:avLst/>
          </a:prstGeom>
        </p:spPr>
      </p:pic>
    </p:spTree>
    <p:extLst>
      <p:ext uri="{BB962C8B-B14F-4D97-AF65-F5344CB8AC3E}">
        <p14:creationId xmlns:p14="http://schemas.microsoft.com/office/powerpoint/2010/main" val="221670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Green">
    <p:bg>
      <p:bgPr>
        <a:solidFill>
          <a:schemeClr val="accent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D6878AB3-876C-4D0F-AE3F-3AEE9E932C2C}"/>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40768790-44B4-46D1-9166-3E5D6A5F0DA8}"/>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CD7AF87-3CE7-9E73-FB97-F40A9D2B123F}"/>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445184D7-B6DC-75B4-DBCD-A1D601897E00}"/>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281353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Slide - Blue">
    <p:bg>
      <p:bgPr>
        <a:solidFill>
          <a:srgbClr val="FACB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65DD9D79-DCC4-4119-A5A5-C31167AB465B}"/>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tx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00A31E7-103F-41CA-A05A-3385EB97E51A}"/>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tx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1CB53C1-E319-48BB-3A25-F8AE2BDAAB0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4" cy="1138498"/>
          </a:xfrm>
          <a:prstGeom prst="rect">
            <a:avLst/>
          </a:prstGeom>
        </p:spPr>
      </p:pic>
      <p:pic>
        <p:nvPicPr>
          <p:cNvPr id="3" name="Picture 2">
            <a:extLst>
              <a:ext uri="{FF2B5EF4-FFF2-40B4-BE49-F238E27FC236}">
                <a16:creationId xmlns:a16="http://schemas.microsoft.com/office/drawing/2014/main" id="{61CECFB0-C293-5EBA-BB22-1B969325EEA4}"/>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0678879" y="5555347"/>
            <a:ext cx="1081123" cy="1004232"/>
          </a:xfrm>
          <a:prstGeom prst="rect">
            <a:avLst/>
          </a:prstGeom>
        </p:spPr>
      </p:pic>
    </p:spTree>
    <p:extLst>
      <p:ext uri="{BB962C8B-B14F-4D97-AF65-F5344CB8AC3E}">
        <p14:creationId xmlns:p14="http://schemas.microsoft.com/office/powerpoint/2010/main" val="417106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42568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Red">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l">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l">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935999" y="4165884"/>
            <a:ext cx="2743200" cy="365125"/>
          </a:xfrm>
        </p:spPr>
        <p:txBody>
          <a:bodyPr lIns="0" tIns="0" rIns="0" bIns="0"/>
          <a:lstStyle>
            <a:lvl1pPr>
              <a:defRPr sz="2200">
                <a:solidFill>
                  <a:schemeClr val="bg1"/>
                </a:solidFill>
                <a:latin typeface="+mn-lt"/>
              </a:defRPr>
            </a:lvl1pPr>
          </a:lstStyle>
          <a:p>
            <a:r>
              <a:rPr lang="en-GB"/>
              <a:t>7-Oct-18</a:t>
            </a:r>
          </a:p>
        </p:txBody>
      </p:sp>
      <p:pic>
        <p:nvPicPr>
          <p:cNvPr id="9" name="Picture 8" descr="A black and white sign with white text&#10;&#10;Description automatically generated with low confidence">
            <a:extLst>
              <a:ext uri="{FF2B5EF4-FFF2-40B4-BE49-F238E27FC236}">
                <a16:creationId xmlns:a16="http://schemas.microsoft.com/office/drawing/2014/main" id="{69358199-9C12-6265-B141-944DC5B22DE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2064747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 Green">
    <p:bg>
      <p:bgPr>
        <a:solidFill>
          <a:srgbClr val="39B54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4728000" y="4165884"/>
            <a:ext cx="2736000" cy="365125"/>
          </a:xfrm>
        </p:spPr>
        <p:txBody>
          <a:bodyPr lIns="0" tIns="0" rIns="0" bIns="0"/>
          <a:lstStyle>
            <a:lvl1pPr algn="ctr">
              <a:defRPr sz="2200">
                <a:solidFill>
                  <a:schemeClr val="bg1"/>
                </a:solidFill>
                <a:latin typeface="+mn-lt"/>
              </a:defRPr>
            </a:lvl1pPr>
          </a:lstStyle>
          <a:p>
            <a:r>
              <a:rPr lang="en-GB"/>
              <a:t>7-Oct-18</a:t>
            </a:r>
          </a:p>
        </p:txBody>
      </p:sp>
      <p:pic>
        <p:nvPicPr>
          <p:cNvPr id="4" name="Picture 3">
            <a:extLst>
              <a:ext uri="{FF2B5EF4-FFF2-40B4-BE49-F238E27FC236}">
                <a16:creationId xmlns:a16="http://schemas.microsoft.com/office/drawing/2014/main" id="{A4BE7177-9AB3-64F6-C376-9BD1D6FC47E7}"/>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5" name="Picture 4" descr="A black and white sign with white text&#10;&#10;Description automatically generated with low confidence">
            <a:extLst>
              <a:ext uri="{FF2B5EF4-FFF2-40B4-BE49-F238E27FC236}">
                <a16:creationId xmlns:a16="http://schemas.microsoft.com/office/drawing/2014/main" id="{F240EE6F-BF4C-C25C-E449-36E1B135649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02501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Intro Slide - Full col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solidFill>
                  <a:schemeClr val="bg2"/>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5076000"/>
            <a:ext cx="11329200" cy="413656"/>
          </a:xfrm>
          <a:prstGeom prst="rect">
            <a:avLst/>
          </a:prstGeom>
        </p:spPr>
      </p:pic>
      <p:pic>
        <p:nvPicPr>
          <p:cNvPr id="4" name="Picture 3">
            <a:extLst>
              <a:ext uri="{FF2B5EF4-FFF2-40B4-BE49-F238E27FC236}">
                <a16:creationId xmlns:a16="http://schemas.microsoft.com/office/drawing/2014/main" id="{AB28AA99-66A9-78CA-E06D-E03EE730A019}"/>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503568"/>
            <a:ext cx="1133755" cy="1129282"/>
          </a:xfrm>
          <a:prstGeom prst="rect">
            <a:avLst/>
          </a:prstGeom>
        </p:spPr>
      </p:pic>
      <p:pic>
        <p:nvPicPr>
          <p:cNvPr id="6" name="Picture 5" descr="A black background with red text&#10;&#10;Description automatically generated with medium confidence">
            <a:extLst>
              <a:ext uri="{FF2B5EF4-FFF2-40B4-BE49-F238E27FC236}">
                <a16:creationId xmlns:a16="http://schemas.microsoft.com/office/drawing/2014/main" id="{29D90C22-DFCA-89B0-6976-B1DA9DD7DDC0}"/>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765964" y="5622653"/>
            <a:ext cx="994038" cy="923180"/>
          </a:xfrm>
          <a:prstGeom prst="rect">
            <a:avLst/>
          </a:prstGeom>
        </p:spPr>
      </p:pic>
    </p:spTree>
    <p:extLst>
      <p:ext uri="{BB962C8B-B14F-4D97-AF65-F5344CB8AC3E}">
        <p14:creationId xmlns:p14="http://schemas.microsoft.com/office/powerpoint/2010/main" val="19065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 Blu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sp>
        <p:nvSpPr>
          <p:cNvPr id="8" name="Title 1">
            <a:extLst>
              <a:ext uri="{FF2B5EF4-FFF2-40B4-BE49-F238E27FC236}">
                <a16:creationId xmlns:a16="http://schemas.microsoft.com/office/drawing/2014/main" id="{1FC0822B-6C90-472B-AB40-0806ED99FFCE}"/>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252B1172-2D36-4CE2-8E6D-A288A9F0BF62}"/>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A17D739E-EFF1-5A7A-A658-1C43BD00CBD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14" name="Picture 13" descr="A black and white sign with white text&#10;&#10;Description automatically generated with low confidence">
            <a:extLst>
              <a:ext uri="{FF2B5EF4-FFF2-40B4-BE49-F238E27FC236}">
                <a16:creationId xmlns:a16="http://schemas.microsoft.com/office/drawing/2014/main" id="{54F5B066-85A4-290A-F6B7-6DF5E9D85EA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220801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D0A40B-4C9E-4E7D-924E-47CA6AD4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8" name="Picture 7">
            <a:extLst>
              <a:ext uri="{FF2B5EF4-FFF2-40B4-BE49-F238E27FC236}">
                <a16:creationId xmlns:a16="http://schemas.microsoft.com/office/drawing/2014/main" id="{D5631683-08CB-4406-8275-702BCEA097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5724000"/>
            <a:ext cx="11329200" cy="413656"/>
          </a:xfrm>
          <a:prstGeom prst="rect">
            <a:avLst/>
          </a:prstGeom>
        </p:spPr>
      </p:pic>
      <p:sp>
        <p:nvSpPr>
          <p:cNvPr id="9" name="Rectangle 4">
            <a:extLst>
              <a:ext uri="{FF2B5EF4-FFF2-40B4-BE49-F238E27FC236}">
                <a16:creationId xmlns:a16="http://schemas.microsoft.com/office/drawing/2014/main" id="{A3654759-EE2D-42CC-BB58-034A7D084965}"/>
              </a:ext>
            </a:extLst>
          </p:cNvPr>
          <p:cNvSpPr>
            <a:spLocks noChangeArrowheads="1"/>
          </p:cNvSpPr>
          <p:nvPr userDrawn="1"/>
        </p:nvSpPr>
        <p:spPr bwMode="auto">
          <a:xfrm>
            <a:off x="7451999" y="5976000"/>
            <a:ext cx="4320000" cy="46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a:ln>
                  <a:noFill/>
                </a:ln>
                <a:solidFill>
                  <a:schemeClr val="bg2"/>
                </a:solidFill>
                <a:effectLst/>
                <a:latin typeface="VAG Rounded" pitchFamily="50" charset="0"/>
                <a:ea typeface="Calibri" panose="020F0502020204030204" pitchFamily="34" charset="0"/>
                <a:cs typeface="Times New Roman" panose="02020603050405020304" pitchFamily="18" charset="0"/>
              </a:rPr>
              <a:t>@</a:t>
            </a:r>
            <a:r>
              <a:rPr kumimoji="0" lang="cy-GB" altLang="en-US" sz="1400" b="0" i="0" u="none" strike="noStrike" cap="none" normalizeH="0" baseline="0" err="1">
                <a:ln>
                  <a:noFill/>
                </a:ln>
                <a:solidFill>
                  <a:schemeClr val="bg2"/>
                </a:solidFill>
                <a:effectLst/>
                <a:latin typeface="VAG Rounded" pitchFamily="50" charset="0"/>
                <a:ea typeface="Calibri" panose="020F0502020204030204" pitchFamily="34" charset="0"/>
                <a:cs typeface="Times New Roman" panose="02020603050405020304" pitchFamily="18" charset="0"/>
              </a:rPr>
              <a:t>complantcymru</a:t>
            </a:r>
            <a:r>
              <a:rPr kumimoji="0" lang="cy-GB" altLang="en-US" sz="1400" b="0" i="0" u="none" strike="noStrike" cap="none" normalizeH="0" baseline="0">
                <a:ln>
                  <a:noFill/>
                </a:ln>
                <a:solidFill>
                  <a:schemeClr val="bg2"/>
                </a:solidFill>
                <a:effectLst/>
                <a:latin typeface="VAG Rounded" pitchFamily="50" charset="0"/>
                <a:ea typeface="Calibri" panose="020F0502020204030204" pitchFamily="34" charset="0"/>
                <a:cs typeface="Times New Roman" panose="02020603050405020304" pitchFamily="18" charset="0"/>
              </a:rPr>
              <a:t>	</a:t>
            </a:r>
            <a:r>
              <a:rPr kumimoji="0" lang="cy-GB" altLang="en-US" sz="1400" b="0" i="0" u="none" strike="noStrike" kern="1200" cap="none" normalizeH="0" baseline="0" err="1">
                <a:ln>
                  <a:noFill/>
                </a:ln>
                <a:solidFill>
                  <a:schemeClr val="bg2"/>
                </a:solidFill>
                <a:effectLst/>
                <a:latin typeface="VAG Rounded" pitchFamily="50" charset="0"/>
                <a:ea typeface="+mn-ea"/>
                <a:cs typeface="Times New Roman" panose="02020603050405020304" pitchFamily="18" charset="0"/>
              </a:rPr>
              <a:t>comisiynyddplant.cymru</a:t>
            </a:r>
            <a:endParaRPr kumimoji="0" lang="cy-GB" altLang="en-US" sz="1400" b="0" i="0" u="none" strike="noStrike" kern="1200" cap="none" normalizeH="0" baseline="0">
              <a:ln>
                <a:noFill/>
              </a:ln>
              <a:solidFill>
                <a:schemeClr val="bg2"/>
              </a:solidFill>
              <a:effectLst/>
              <a:latin typeface="VAG Rounded" pitchFamily="50" charset="0"/>
              <a:ea typeface="+mn-ea"/>
              <a:cs typeface="Times New Roman" panose="02020603050405020304" pitchFamily="18" charset="0"/>
            </a:endParaRPr>
          </a:p>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a:ln>
                  <a:noFill/>
                </a:ln>
                <a:solidFill>
                  <a:schemeClr val="bg2"/>
                </a:solidFill>
                <a:effectLst/>
                <a:latin typeface="VAG Rounded" pitchFamily="50" charset="0"/>
                <a:cs typeface="Times New Roman" panose="02020603050405020304" pitchFamily="18" charset="0"/>
              </a:rPr>
              <a:t>@</a:t>
            </a:r>
            <a:r>
              <a:rPr kumimoji="0" lang="cy-GB" altLang="en-US" sz="1400" b="0" i="0" u="none" strike="noStrike" cap="none" normalizeH="0" baseline="0" err="1">
                <a:ln>
                  <a:noFill/>
                </a:ln>
                <a:solidFill>
                  <a:schemeClr val="bg2"/>
                </a:solidFill>
                <a:effectLst/>
                <a:latin typeface="VAG Rounded" pitchFamily="50" charset="0"/>
                <a:cs typeface="Times New Roman" panose="02020603050405020304" pitchFamily="18" charset="0"/>
              </a:rPr>
              <a:t>childcomwales</a:t>
            </a:r>
            <a:r>
              <a:rPr kumimoji="0" lang="cy-GB" altLang="en-US" sz="1400" b="0" i="0" u="none" strike="noStrike" cap="none" normalizeH="0" baseline="0">
                <a:ln>
                  <a:noFill/>
                </a:ln>
                <a:solidFill>
                  <a:schemeClr val="bg2"/>
                </a:solidFill>
                <a:effectLst/>
                <a:latin typeface="VAG Rounded" pitchFamily="50" charset="0"/>
                <a:cs typeface="Times New Roman" panose="02020603050405020304" pitchFamily="18" charset="0"/>
              </a:rPr>
              <a:t>	</a:t>
            </a:r>
            <a:r>
              <a:rPr kumimoji="0" lang="cy-GB" altLang="en-US" sz="1400" b="0" i="0" u="none" strike="noStrike" kern="1200" cap="none" normalizeH="0" baseline="0" err="1">
                <a:ln>
                  <a:noFill/>
                </a:ln>
                <a:solidFill>
                  <a:schemeClr val="bg2"/>
                </a:solidFill>
                <a:effectLst/>
                <a:latin typeface="VAG Rounded" pitchFamily="50" charset="0"/>
                <a:ea typeface="+mn-ea"/>
                <a:cs typeface="Times New Roman" panose="02020603050405020304" pitchFamily="18" charset="0"/>
              </a:rPr>
              <a:t>childrenscommissioner.wales</a:t>
            </a:r>
            <a:endParaRPr kumimoji="0" lang="en-GB" altLang="en-US" sz="1400" b="0" i="0" u="none" strike="noStrike" kern="1200" cap="none" normalizeH="0" baseline="0">
              <a:ln>
                <a:noFill/>
              </a:ln>
              <a:solidFill>
                <a:schemeClr val="bg2"/>
              </a:solidFill>
              <a:effectLst/>
              <a:latin typeface="VAG Rounded" pitchFamily="50" charset="0"/>
              <a:ea typeface="+mn-ea"/>
              <a:cs typeface="Times New Roman" panose="02020603050405020304" pitchFamily="18" charset="0"/>
            </a:endParaRPr>
          </a:p>
        </p:txBody>
      </p:sp>
      <p:sp>
        <p:nvSpPr>
          <p:cNvPr id="11" name="Text Placeholder 10">
            <a:extLst>
              <a:ext uri="{FF2B5EF4-FFF2-40B4-BE49-F238E27FC236}">
                <a16:creationId xmlns:a16="http://schemas.microsoft.com/office/drawing/2014/main" id="{B47E2740-0F3A-49B8-92C1-43321C4DD259}"/>
              </a:ext>
            </a:extLst>
          </p:cNvPr>
          <p:cNvSpPr>
            <a:spLocks noGrp="1"/>
          </p:cNvSpPr>
          <p:nvPr>
            <p:ph type="body" sz="quarter" idx="10"/>
          </p:nvPr>
        </p:nvSpPr>
        <p:spPr>
          <a:xfrm>
            <a:off x="1800000" y="1512000"/>
            <a:ext cx="8593200" cy="4212000"/>
          </a:xfrm>
        </p:spPr>
        <p:txBody>
          <a:bodyPr lIns="0" tIns="0" rIns="0">
            <a:noAutofit/>
          </a:bodyPr>
          <a:lstStyle>
            <a:lvl1pPr>
              <a:defRPr b="1">
                <a:solidFill>
                  <a:schemeClr val="bg2"/>
                </a:solidFill>
                <a:latin typeface="VAG Rounded Std Thin" panose="020F04020202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hlinkClick r:id="rId4"/>
            <a:extLst>
              <a:ext uri="{FF2B5EF4-FFF2-40B4-BE49-F238E27FC236}">
                <a16:creationId xmlns:a16="http://schemas.microsoft.com/office/drawing/2014/main" id="{E02D5032-7F75-405A-B222-831AB1EC6845}"/>
              </a:ext>
            </a:extLst>
          </p:cNvPr>
          <p:cNvSpPr/>
          <p:nvPr userDrawn="1"/>
        </p:nvSpPr>
        <p:spPr>
          <a:xfrm>
            <a:off x="9231086" y="5974080"/>
            <a:ext cx="1994263" cy="163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5"/>
            <a:extLst>
              <a:ext uri="{FF2B5EF4-FFF2-40B4-BE49-F238E27FC236}">
                <a16:creationId xmlns:a16="http://schemas.microsoft.com/office/drawing/2014/main" id="{0260D4DC-8A33-4918-B54F-178C0A33992F}"/>
              </a:ext>
            </a:extLst>
          </p:cNvPr>
          <p:cNvSpPr/>
          <p:nvPr userDrawn="1"/>
        </p:nvSpPr>
        <p:spPr>
          <a:xfrm>
            <a:off x="9231086" y="6247679"/>
            <a:ext cx="2386149" cy="178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550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Pink">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670A7857-2A17-4545-8F08-164E289C2513}"/>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9" name="Text Placeholder 10">
            <a:extLst>
              <a:ext uri="{FF2B5EF4-FFF2-40B4-BE49-F238E27FC236}">
                <a16:creationId xmlns:a16="http://schemas.microsoft.com/office/drawing/2014/main" id="{516818EA-85F8-44FB-8813-18A7EF37576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01671861-8307-27A2-00F4-B5896B9D7AC5}"/>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69F5FACD-5321-506C-F7D3-1E48D854708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83290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Purple">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7ECAE7AA-4351-4C21-B3EB-537899028611}"/>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FC87B527-9C95-426A-A3A0-11C08ACAF5F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66D0DF32-DB86-4561-55C7-9DB54EA9684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49D41B97-87DB-815D-6359-6E93C38B809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96297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bg>
      <p:bgPr>
        <a:solidFill>
          <a:srgbClr val="0072B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65DD9D79-DCC4-4119-A5A5-C31167AB465B}"/>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00A31E7-103F-41CA-A05A-3385EB97E51A}"/>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1CB53C1-E319-48BB-3A25-F8AE2BDAAB0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31998" y="5494353"/>
            <a:ext cx="1133755" cy="1138498"/>
          </a:xfrm>
          <a:prstGeom prst="rect">
            <a:avLst/>
          </a:prstGeom>
        </p:spPr>
      </p:pic>
      <p:pic>
        <p:nvPicPr>
          <p:cNvPr id="3" name="Picture 2" descr="A black and white sign with white text&#10;&#10;Description automatically generated with low confidence">
            <a:extLst>
              <a:ext uri="{FF2B5EF4-FFF2-40B4-BE49-F238E27FC236}">
                <a16:creationId xmlns:a16="http://schemas.microsoft.com/office/drawing/2014/main" id="{61CECFB0-C293-5EBA-BB22-1B969325EEA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678879" y="5555347"/>
            <a:ext cx="1081123" cy="1004233"/>
          </a:xfrm>
          <a:prstGeom prst="rect">
            <a:avLst/>
          </a:prstGeom>
        </p:spPr>
      </p:pic>
    </p:spTree>
    <p:extLst>
      <p:ext uri="{BB962C8B-B14F-4D97-AF65-F5344CB8AC3E}">
        <p14:creationId xmlns:p14="http://schemas.microsoft.com/office/powerpoint/2010/main" val="125218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6C5B0-BCE9-4190-B09A-DBC0AA33D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15FE0C-6F9B-4E90-8B7D-20A721057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DD1D29-2E01-48A5-96E1-EDB95AC10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A6C1-B524-4083-8985-4658D9A351CB}" type="datetimeFigureOut">
              <a:rPr lang="en-GB" smtClean="0"/>
              <a:t>06/01/2025</a:t>
            </a:fld>
            <a:endParaRPr lang="en-GB"/>
          </a:p>
        </p:txBody>
      </p:sp>
      <p:sp>
        <p:nvSpPr>
          <p:cNvPr id="5" name="Footer Placeholder 4">
            <a:extLst>
              <a:ext uri="{FF2B5EF4-FFF2-40B4-BE49-F238E27FC236}">
                <a16:creationId xmlns:a16="http://schemas.microsoft.com/office/drawing/2014/main" id="{1FFDCDDF-CFCD-4C49-922F-73DA90588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EBF52E-53C0-4F36-8CFC-2FC836391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8EB8B-7571-4EDF-8436-56B416227145}" type="slidenum">
              <a:rPr lang="en-GB" smtClean="0"/>
              <a:t>‹#›</a:t>
            </a:fld>
            <a:endParaRPr lang="en-GB"/>
          </a:p>
        </p:txBody>
      </p:sp>
    </p:spTree>
    <p:extLst>
      <p:ext uri="{BB962C8B-B14F-4D97-AF65-F5344CB8AC3E}">
        <p14:creationId xmlns:p14="http://schemas.microsoft.com/office/powerpoint/2010/main" val="24495383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Lst>
  <p:txStyles>
    <p:titleStyle>
      <a:lvl1pPr algn="l" defTabSz="914400" rtl="0" eaLnBrk="1" latinLnBrk="0" hangingPunct="1">
        <a:lnSpc>
          <a:spcPct val="90000"/>
        </a:lnSpc>
        <a:spcBef>
          <a:spcPct val="0"/>
        </a:spcBef>
        <a:buNone/>
        <a:defRPr sz="6000" kern="1200">
          <a:solidFill>
            <a:schemeClr val="tx1"/>
          </a:solidFill>
          <a:latin typeface="VAG Rounde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pixabay.com/en/megaphone-loudhailer-speaker-sound-308846/" TargetMode="External"/><Relationship Id="rId5" Type="http://schemas.openxmlformats.org/officeDocument/2006/relationships/image" Target="../media/image16.png"/><Relationship Id="rId4" Type="http://schemas.openxmlformats.org/officeDocument/2006/relationships/hyperlink" Target="https://www.rawpixel.com/image/479456/free-illustration-image-adult-aid-assistance" TargetMode="External"/><Relationship Id="rId9" Type="http://schemas.openxmlformats.org/officeDocument/2006/relationships/hyperlink" Target="https://svgsilh.com/image/2277019.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www.youtube.com/embed/_I44RAUEruE?feature=oembed" TargetMode="Externa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online1.snapsurveys.com/kmz0y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83C9FB-456F-1D70-368D-46E45E79D66B}"/>
              </a:ext>
            </a:extLst>
          </p:cNvPr>
          <p:cNvSpPr>
            <a:spLocks noGrp="1"/>
          </p:cNvSpPr>
          <p:nvPr>
            <p:ph type="body" sz="quarter" idx="10"/>
          </p:nvPr>
        </p:nvSpPr>
        <p:spPr>
          <a:xfrm>
            <a:off x="458563" y="726188"/>
            <a:ext cx="11236387" cy="4997812"/>
          </a:xfrm>
        </p:spPr>
        <p:txBody>
          <a:bodyPr vert="horz" lIns="0" tIns="0" rIns="0" bIns="45720" rtlCol="0" anchor="t">
            <a:noAutofit/>
          </a:bodyPr>
          <a:lstStyle/>
          <a:p>
            <a:pPr marL="0" indent="0">
              <a:lnSpc>
                <a:spcPct val="150000"/>
              </a:lnSpc>
              <a:buNone/>
            </a:pPr>
            <a:r>
              <a:rPr lang="en-US" sz="1800">
                <a:solidFill>
                  <a:schemeClr val="tx1"/>
                </a:solidFill>
                <a:latin typeface="Arial"/>
                <a:cs typeface="Arial"/>
              </a:rPr>
              <a:t>Facilitator Notes: </a:t>
            </a:r>
          </a:p>
          <a:p>
            <a:pPr marL="0" indent="0">
              <a:lnSpc>
                <a:spcPct val="150000"/>
              </a:lnSpc>
              <a:buNone/>
            </a:pPr>
            <a:r>
              <a:rPr lang="en-US" sz="1800" b="0">
                <a:solidFill>
                  <a:schemeClr val="tx1"/>
                </a:solidFill>
                <a:latin typeface="Arial"/>
                <a:cs typeface="Arial"/>
              </a:rPr>
              <a:t>This month we are talking about Article 27 "</a:t>
            </a:r>
            <a:r>
              <a:rPr lang="en-GB" sz="1800" b="0">
                <a:solidFill>
                  <a:schemeClr val="tx1"/>
                </a:solidFill>
                <a:latin typeface="Arial"/>
                <a:cs typeface="Arial"/>
              </a:rPr>
              <a:t>Governments should make sure families have access to good housing". </a:t>
            </a:r>
          </a:p>
          <a:p>
            <a:pPr marL="0" indent="0">
              <a:lnSpc>
                <a:spcPct val="150000"/>
              </a:lnSpc>
              <a:buNone/>
            </a:pPr>
            <a:r>
              <a:rPr lang="en-GB" sz="1800" b="0">
                <a:solidFill>
                  <a:schemeClr val="tx1"/>
                </a:solidFill>
                <a:latin typeface="Arial"/>
                <a:cs typeface="Arial"/>
              </a:rPr>
              <a:t>We know this is a sensitive topic and there may be some children and young people that will find this topic difficult. </a:t>
            </a:r>
          </a:p>
          <a:p>
            <a:pPr marL="0" indent="0">
              <a:lnSpc>
                <a:spcPct val="150000"/>
              </a:lnSpc>
              <a:buNone/>
            </a:pPr>
            <a:r>
              <a:rPr lang="en-GB" sz="1800" b="0">
                <a:solidFill>
                  <a:schemeClr val="tx1"/>
                </a:solidFill>
                <a:latin typeface="Arial"/>
                <a:cs typeface="Arial"/>
              </a:rPr>
              <a:t>You know your children and young people best so please choose an option that you think will work best for your group. This might mean leaving some questions out of group discussions or asking your group to fill in the survey independently and missing out the group discussion.</a:t>
            </a:r>
          </a:p>
          <a:p>
            <a:pPr marL="0" indent="0">
              <a:lnSpc>
                <a:spcPct val="150000"/>
              </a:lnSpc>
              <a:buNone/>
            </a:pPr>
            <a:r>
              <a:rPr lang="en-GB" sz="1800" b="0">
                <a:solidFill>
                  <a:schemeClr val="tx1"/>
                </a:solidFill>
                <a:latin typeface="Arial"/>
                <a:cs typeface="Arial"/>
              </a:rPr>
              <a:t>Remind children and young </a:t>
            </a:r>
            <a:r>
              <a:rPr lang="en-GB" sz="1800" b="0" err="1">
                <a:solidFill>
                  <a:schemeClr val="tx1"/>
                </a:solidFill>
                <a:latin typeface="Arial"/>
                <a:cs typeface="Arial"/>
              </a:rPr>
              <a:t>pepole</a:t>
            </a:r>
            <a:r>
              <a:rPr lang="en-GB" sz="1800" b="0">
                <a:solidFill>
                  <a:schemeClr val="tx1"/>
                </a:solidFill>
                <a:latin typeface="Arial"/>
                <a:cs typeface="Arial"/>
              </a:rPr>
              <a:t> of who they can go to for support and leave our Advice slide up at the end of the session.  </a:t>
            </a:r>
          </a:p>
          <a:p>
            <a:pPr marL="0" indent="0">
              <a:buNone/>
            </a:pPr>
            <a:endParaRPr lang="en-GB" sz="2500" b="0">
              <a:solidFill>
                <a:schemeClr val="tx1"/>
              </a:solidFill>
              <a:latin typeface="Arial"/>
              <a:cs typeface="Arial"/>
            </a:endParaRPr>
          </a:p>
          <a:p>
            <a:pPr marL="0" indent="0">
              <a:buNone/>
            </a:pPr>
            <a:endParaRPr lang="en-US">
              <a:solidFill>
                <a:schemeClr val="tx1"/>
              </a:solidFill>
              <a:latin typeface="Arial"/>
              <a:cs typeface="Arial"/>
            </a:endParaRPr>
          </a:p>
        </p:txBody>
      </p:sp>
    </p:spTree>
    <p:extLst>
      <p:ext uri="{BB962C8B-B14F-4D97-AF65-F5344CB8AC3E}">
        <p14:creationId xmlns:p14="http://schemas.microsoft.com/office/powerpoint/2010/main" val="1387487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ctrTitle"/>
          </p:nvPr>
        </p:nvSpPr>
        <p:spPr>
          <a:xfrm>
            <a:off x="5440102" y="953934"/>
            <a:ext cx="3775164" cy="2716538"/>
          </a:xfrm>
          <a:prstGeom prst="rect">
            <a:avLst/>
          </a:prstGeom>
        </p:spPr>
        <p:txBody>
          <a:bodyPr spcFirstLastPara="1" vert="horz" wrap="square" lIns="121900" tIns="121900" rIns="121900" bIns="121900" rtlCol="0" anchor="t" anchorCtr="0">
            <a:noAutofit/>
          </a:bodyPr>
          <a:lstStyle/>
          <a:p>
            <a:pPr>
              <a:lnSpc>
                <a:spcPct val="150000"/>
              </a:lnSpc>
            </a:pPr>
            <a:r>
              <a:rPr lang="en" sz="4800">
                <a:solidFill>
                  <a:schemeClr val="tx1"/>
                </a:solidFill>
                <a:latin typeface="Arial" panose="020B0604020202020204" pitchFamily="34" charset="0"/>
                <a:ea typeface="Trebuchet MS"/>
                <a:cs typeface="Arial" panose="020B0604020202020204" pitchFamily="34" charset="0"/>
                <a:sym typeface="Trebuchet MS"/>
              </a:rPr>
              <a:t>Diolch!</a:t>
            </a:r>
            <a:br>
              <a:rPr lang="en" sz="4800">
                <a:solidFill>
                  <a:schemeClr val="tx1"/>
                </a:solidFill>
                <a:latin typeface="Arial" panose="020B0604020202020204" pitchFamily="34" charset="0"/>
                <a:ea typeface="Trebuchet MS"/>
                <a:cs typeface="Arial" panose="020B0604020202020204" pitchFamily="34" charset="0"/>
                <a:sym typeface="Trebuchet MS"/>
              </a:rPr>
            </a:br>
            <a:r>
              <a:rPr lang="en" sz="4800">
                <a:solidFill>
                  <a:schemeClr val="tx1"/>
                </a:solidFill>
                <a:latin typeface="Arial" panose="020B0604020202020204" pitchFamily="34" charset="0"/>
                <a:ea typeface="Trebuchet MS"/>
                <a:cs typeface="Arial" panose="020B0604020202020204" pitchFamily="34" charset="0"/>
                <a:sym typeface="Trebuchet MS"/>
              </a:rPr>
              <a:t>Thanks! </a:t>
            </a:r>
            <a:endParaRPr sz="4800">
              <a:solidFill>
                <a:schemeClr val="tx1"/>
              </a:solidFill>
              <a:latin typeface="Arial" panose="020B0604020202020204" pitchFamily="34" charset="0"/>
              <a:ea typeface="Trebuchet MS"/>
              <a:cs typeface="Arial" panose="020B0604020202020204" pitchFamily="34" charset="0"/>
              <a:sym typeface="Trebuchet MS"/>
            </a:endParaRPr>
          </a:p>
        </p:txBody>
      </p:sp>
      <p:sp>
        <p:nvSpPr>
          <p:cNvPr id="105" name="Google Shape;105;p20"/>
          <p:cNvSpPr txBox="1">
            <a:spLocks noGrp="1"/>
          </p:cNvSpPr>
          <p:nvPr>
            <p:ph type="subTitle" idx="1"/>
          </p:nvPr>
        </p:nvSpPr>
        <p:spPr>
          <a:xfrm>
            <a:off x="461466" y="3659271"/>
            <a:ext cx="11266714" cy="1119680"/>
          </a:xfrm>
          <a:prstGeom prst="rect">
            <a:avLst/>
          </a:prstGeom>
        </p:spPr>
        <p:txBody>
          <a:bodyPr spcFirstLastPara="1" vert="horz" wrap="square" lIns="121900" tIns="121900" rIns="121900" bIns="121900" rtlCol="0" anchor="t" anchorCtr="0">
            <a:normAutofit fontScale="25000" lnSpcReduction="20000"/>
          </a:bodyPr>
          <a:lstStyle/>
          <a:p>
            <a:pPr algn="ctr">
              <a:lnSpc>
                <a:spcPct val="170000"/>
              </a:lnSpc>
              <a:spcBef>
                <a:spcPts val="0"/>
              </a:spcBef>
            </a:pPr>
            <a:r>
              <a:rPr lang="en-US" sz="9600">
                <a:solidFill>
                  <a:schemeClr val="dk1"/>
                </a:solidFill>
                <a:latin typeface="Arial"/>
                <a:ea typeface="Trebuchet MS"/>
                <a:cs typeface="Arial"/>
                <a:sym typeface="Trebuchet MS"/>
              </a:rPr>
              <a:t>Our next Monthly Matter will be available on our website on </a:t>
            </a:r>
            <a:endParaRPr lang="en-US">
              <a:solidFill>
                <a:schemeClr val="dk1"/>
              </a:solidFill>
              <a:sym typeface="Trebuchet MS"/>
            </a:endParaRPr>
          </a:p>
          <a:p>
            <a:pPr algn="ctr">
              <a:lnSpc>
                <a:spcPct val="170000"/>
              </a:lnSpc>
              <a:spcBef>
                <a:spcPts val="0"/>
              </a:spcBef>
            </a:pPr>
            <a:r>
              <a:rPr lang="en-US" sz="9600" b="1">
                <a:solidFill>
                  <a:schemeClr val="dk1"/>
                </a:solidFill>
                <a:latin typeface="Arial"/>
                <a:ea typeface="Trebuchet MS"/>
                <a:cs typeface="Arial"/>
                <a:sym typeface="Trebuchet MS"/>
              </a:rPr>
              <a:t>Monday, February 3rd</a:t>
            </a:r>
            <a:endParaRPr lang="en-US" b="1">
              <a:solidFill>
                <a:schemeClr val="dk1"/>
              </a:solidFill>
            </a:endParaRPr>
          </a:p>
        </p:txBody>
      </p:sp>
      <p:pic>
        <p:nvPicPr>
          <p:cNvPr id="2" name="Picture 1"/>
          <p:cNvPicPr>
            <a:picLocks noChangeAspect="1"/>
          </p:cNvPicPr>
          <p:nvPr/>
        </p:nvPicPr>
        <p:blipFill>
          <a:blip r:embed="rId3"/>
          <a:stretch>
            <a:fillRect/>
          </a:stretch>
        </p:blipFill>
        <p:spPr>
          <a:xfrm>
            <a:off x="3135301" y="953934"/>
            <a:ext cx="1840005" cy="2176908"/>
          </a:xfrm>
          <a:prstGeom prst="rect">
            <a:avLst/>
          </a:prstGeom>
        </p:spPr>
      </p:pic>
    </p:spTree>
    <p:extLst>
      <p:ext uri="{BB962C8B-B14F-4D97-AF65-F5344CB8AC3E}">
        <p14:creationId xmlns:p14="http://schemas.microsoft.com/office/powerpoint/2010/main" val="178254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4;p13"/>
          <p:cNvSpPr txBox="1">
            <a:spLocks noGrp="1"/>
          </p:cNvSpPr>
          <p:nvPr>
            <p:ph type="ctrTitle" idx="4294967295"/>
          </p:nvPr>
        </p:nvSpPr>
        <p:spPr>
          <a:xfrm>
            <a:off x="2065587" y="780729"/>
            <a:ext cx="7594600" cy="837794"/>
          </a:xfrm>
          <a:prstGeom prst="rect">
            <a:avLst/>
          </a:prstGeom>
        </p:spPr>
        <p:txBody>
          <a:bodyPr spcFirstLastPara="1" wrap="square" lIns="91425" tIns="91425" rIns="91425" bIns="91425" anchor="b" anchorCtr="0">
            <a:normAutofit/>
          </a:bodyPr>
          <a:lstStyle/>
          <a:p>
            <a:pPr algn="ctr">
              <a:spcBef>
                <a:spcPts val="0"/>
              </a:spcBef>
            </a:pPr>
            <a:r>
              <a:rPr lang="en" sz="4000">
                <a:latin typeface="Arial"/>
                <a:ea typeface="Trebuchet MS"/>
                <a:cs typeface="Arial"/>
                <a:sym typeface="Trebuchet MS"/>
              </a:rPr>
              <a:t>Monthly Matter –</a:t>
            </a:r>
            <a:r>
              <a:rPr lang="en-GB" sz="4000">
                <a:latin typeface="Arial"/>
                <a:ea typeface="Trebuchet MS"/>
                <a:cs typeface="Arial"/>
                <a:sym typeface="Trebuchet MS"/>
              </a:rPr>
              <a:t> January 2025</a:t>
            </a:r>
            <a:endParaRPr lang="en-US" sz="3300">
              <a:latin typeface="Arial" panose="020B0604020202020204" pitchFamily="34" charset="0"/>
              <a:cs typeface="Arial" panose="020B0604020202020204" pitchFamily="34" charset="0"/>
            </a:endParaRPr>
          </a:p>
        </p:txBody>
      </p:sp>
      <p:pic>
        <p:nvPicPr>
          <p:cNvPr id="9" name="Google Shape;55;p13"/>
          <p:cNvPicPr preferRelativeResize="0"/>
          <p:nvPr/>
        </p:nvPicPr>
        <p:blipFill>
          <a:blip r:embed="rId3">
            <a:alphaModFix/>
          </a:blip>
          <a:stretch>
            <a:fillRect/>
          </a:stretch>
        </p:blipFill>
        <p:spPr>
          <a:xfrm>
            <a:off x="2535475" y="1913490"/>
            <a:ext cx="6654824" cy="3833154"/>
          </a:xfrm>
          <a:prstGeom prst="rect">
            <a:avLst/>
          </a:prstGeom>
          <a:noFill/>
          <a:ln>
            <a:noFill/>
          </a:ln>
        </p:spPr>
      </p:pic>
    </p:spTree>
    <p:extLst>
      <p:ext uri="{BB962C8B-B14F-4D97-AF65-F5344CB8AC3E}">
        <p14:creationId xmlns:p14="http://schemas.microsoft.com/office/powerpoint/2010/main" val="306434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extBox 1"/>
          <p:cNvSpPr txBox="1"/>
          <p:nvPr/>
        </p:nvSpPr>
        <p:spPr>
          <a:xfrm>
            <a:off x="3789086" y="1293865"/>
            <a:ext cx="8122301" cy="2955746"/>
          </a:xfrm>
          <a:prstGeom prst="rect">
            <a:avLst/>
          </a:prstGeom>
          <a:noFill/>
        </p:spPr>
        <p:txBody>
          <a:bodyPr wrap="square" lIns="91440" tIns="45720" rIns="91440" bIns="45720" rtlCol="0" anchor="t">
            <a:spAutoFit/>
          </a:bodyPr>
          <a:lstStyle/>
          <a:p>
            <a:pPr>
              <a:lnSpc>
                <a:spcPct val="150000"/>
              </a:lnSpc>
            </a:pPr>
            <a:r>
              <a:rPr lang="en-US" sz="3200">
                <a:latin typeface="Arial"/>
                <a:ea typeface="Trebuchet MS"/>
                <a:cs typeface="Arial"/>
                <a:sym typeface="Trebuchet MS"/>
              </a:rPr>
              <a:t>Last month, we asked you about how you would like to learn more about your rights.</a:t>
            </a:r>
            <a:br>
              <a:rPr lang="en-US" sz="3200" b="1">
                <a:latin typeface="Arial" panose="020B0604020202020204" pitchFamily="34" charset="0"/>
                <a:ea typeface="Trebuchet MS"/>
                <a:cs typeface="Arial" panose="020B0604020202020204" pitchFamily="34" charset="0"/>
              </a:rPr>
            </a:br>
            <a:endParaRPr lang="en-US" sz="3200">
              <a:latin typeface="Arial" panose="020B0604020202020204" pitchFamily="34" charset="0"/>
              <a:ea typeface="Trebuchet MS"/>
              <a:cs typeface="Arial" panose="020B0604020202020204" pitchFamily="34" charset="0"/>
              <a:sym typeface="Trebuchet MS"/>
            </a:endParaRPr>
          </a:p>
          <a:p>
            <a:pPr lvl="0">
              <a:lnSpc>
                <a:spcPct val="150000"/>
              </a:lnSpc>
            </a:pPr>
            <a:r>
              <a:rPr lang="en-US" sz="3200">
                <a:latin typeface="Arial"/>
                <a:ea typeface="Trebuchet MS"/>
                <a:cs typeface="Arial"/>
                <a:sym typeface="Trebuchet MS"/>
              </a:rPr>
              <a:t>Here’s what you told us:</a:t>
            </a:r>
            <a:endParaRPr lang="en-GB" sz="3200">
              <a:latin typeface="Arial"/>
              <a:cs typeface="Arial"/>
            </a:endParaRPr>
          </a:p>
        </p:txBody>
      </p:sp>
      <p:pic>
        <p:nvPicPr>
          <p:cNvPr id="3" name="Picture 2"/>
          <p:cNvPicPr>
            <a:picLocks noChangeAspect="1"/>
          </p:cNvPicPr>
          <p:nvPr/>
        </p:nvPicPr>
        <p:blipFill>
          <a:blip r:embed="rId3"/>
          <a:stretch>
            <a:fillRect/>
          </a:stretch>
        </p:blipFill>
        <p:spPr>
          <a:xfrm>
            <a:off x="751813" y="1387581"/>
            <a:ext cx="2679223" cy="2859555"/>
          </a:xfrm>
          <a:prstGeom prst="rect">
            <a:avLst/>
          </a:prstGeom>
        </p:spPr>
      </p:pic>
    </p:spTree>
    <p:extLst>
      <p:ext uri="{BB962C8B-B14F-4D97-AF65-F5344CB8AC3E}">
        <p14:creationId xmlns:p14="http://schemas.microsoft.com/office/powerpoint/2010/main" val="106060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BBA9A-923A-AE75-90D3-073281312025}"/>
            </a:ext>
          </a:extLst>
        </p:cNvPr>
        <p:cNvGrpSpPr/>
        <p:nvPr/>
      </p:nvGrpSpPr>
      <p:grpSpPr>
        <a:xfrm>
          <a:off x="0" y="0"/>
          <a:ext cx="0" cy="0"/>
          <a:chOff x="0" y="0"/>
          <a:chExt cx="0" cy="0"/>
        </a:xfrm>
      </p:grpSpPr>
      <p:sp>
        <p:nvSpPr>
          <p:cNvPr id="10" name="TextBox 9"/>
          <p:cNvSpPr txBox="1"/>
          <p:nvPr/>
        </p:nvSpPr>
        <p:spPr>
          <a:xfrm>
            <a:off x="555384" y="697105"/>
            <a:ext cx="11083266" cy="830997"/>
          </a:xfrm>
          <a:prstGeom prst="rect">
            <a:avLst/>
          </a:prstGeom>
          <a:noFill/>
        </p:spPr>
        <p:txBody>
          <a:bodyPr wrap="square" lIns="91440" tIns="45720" rIns="91440" bIns="45720" rtlCol="0" anchor="t">
            <a:spAutoFit/>
          </a:bodyPr>
          <a:lstStyle/>
          <a:p>
            <a:pPr algn="ctr"/>
            <a:r>
              <a:rPr lang="en-GB" sz="2400">
                <a:latin typeface="Arial"/>
                <a:cs typeface="Arial"/>
              </a:rPr>
              <a:t>In December you discussed Human Rights Day, and told us how you would like to learn more about children’s rights and which topics interested you</a:t>
            </a:r>
          </a:p>
        </p:txBody>
      </p:sp>
      <p:sp>
        <p:nvSpPr>
          <p:cNvPr id="5" name="TextBox 4">
            <a:extLst>
              <a:ext uri="{FF2B5EF4-FFF2-40B4-BE49-F238E27FC236}">
                <a16:creationId xmlns:a16="http://schemas.microsoft.com/office/drawing/2014/main" id="{68FAFA18-ADAF-498B-3191-1185AA46808B}"/>
              </a:ext>
            </a:extLst>
          </p:cNvPr>
          <p:cNvSpPr txBox="1"/>
          <p:nvPr/>
        </p:nvSpPr>
        <p:spPr>
          <a:xfrm>
            <a:off x="2123156" y="1978086"/>
            <a:ext cx="9378925" cy="3908762"/>
          </a:xfrm>
          <a:prstGeom prst="rect">
            <a:avLst/>
          </a:prstGeom>
          <a:noFill/>
        </p:spPr>
        <p:txBody>
          <a:bodyPr wrap="square" lIns="91440" tIns="45720" rIns="91440" bIns="45720" rtlCol="0" anchor="t">
            <a:spAutoFit/>
          </a:bodyPr>
          <a:lstStyle/>
          <a:p>
            <a:pPr>
              <a:lnSpc>
                <a:spcPct val="200000"/>
              </a:lnSpc>
            </a:pPr>
            <a:r>
              <a:rPr lang="en-US" sz="2000" b="1">
                <a:latin typeface="Arial"/>
                <a:cs typeface="Arial"/>
              </a:rPr>
              <a:t>Health </a:t>
            </a:r>
            <a:r>
              <a:rPr lang="en-US" sz="2000">
                <a:latin typeface="Arial"/>
                <a:cs typeface="Arial"/>
              </a:rPr>
              <a:t>was the topic that interested you the most</a:t>
            </a:r>
            <a:endParaRPr lang="en-US"/>
          </a:p>
          <a:p>
            <a:pPr>
              <a:lnSpc>
                <a:spcPct val="200000"/>
              </a:lnSpc>
            </a:pPr>
            <a:endParaRPr lang="en-US" sz="2000">
              <a:latin typeface="Arial" panose="020B0604020202020204" pitchFamily="34" charset="0"/>
              <a:cs typeface="Arial" panose="020B0604020202020204" pitchFamily="34" charset="0"/>
            </a:endParaRPr>
          </a:p>
          <a:p>
            <a:pPr>
              <a:lnSpc>
                <a:spcPct val="200000"/>
              </a:lnSpc>
            </a:pPr>
            <a:r>
              <a:rPr lang="en-US" sz="2000">
                <a:latin typeface="Arial"/>
                <a:cs typeface="Arial"/>
              </a:rPr>
              <a:t>This was closely followed by </a:t>
            </a:r>
            <a:r>
              <a:rPr lang="en-US" sz="2000" b="1">
                <a:latin typeface="Arial"/>
                <a:cs typeface="Arial"/>
              </a:rPr>
              <a:t>safety, having your voice heard, </a:t>
            </a:r>
            <a:r>
              <a:rPr lang="en-US" sz="2000">
                <a:latin typeface="Arial"/>
                <a:cs typeface="Arial"/>
              </a:rPr>
              <a:t>and</a:t>
            </a:r>
            <a:r>
              <a:rPr lang="en-US" sz="2000" b="1">
                <a:latin typeface="Arial"/>
                <a:cs typeface="Arial"/>
              </a:rPr>
              <a:t> education</a:t>
            </a:r>
          </a:p>
          <a:p>
            <a:pPr>
              <a:lnSpc>
                <a:spcPct val="200000"/>
              </a:lnSpc>
            </a:pPr>
            <a:endParaRPr lang="en-US" sz="2000" b="1">
              <a:latin typeface="Arial" panose="020B0604020202020204" pitchFamily="34" charset="0"/>
              <a:cs typeface="Arial" panose="020B0604020202020204" pitchFamily="34" charset="0"/>
            </a:endParaRPr>
          </a:p>
          <a:p>
            <a:pPr>
              <a:lnSpc>
                <a:spcPct val="200000"/>
              </a:lnSpc>
            </a:pPr>
            <a:r>
              <a:rPr lang="en-US" sz="2000" b="1">
                <a:latin typeface="Arial"/>
                <a:cs typeface="Arial"/>
              </a:rPr>
              <a:t>Watching videos </a:t>
            </a:r>
            <a:r>
              <a:rPr lang="en-US" sz="2000">
                <a:latin typeface="Arial"/>
                <a:cs typeface="Arial"/>
              </a:rPr>
              <a:t>was how most of you wanted to learn more about your rights</a:t>
            </a:r>
          </a:p>
          <a:p>
            <a:endParaRPr lang="en-US" sz="2400" b="1"/>
          </a:p>
          <a:p>
            <a:endParaRPr lang="en-US" sz="2400" b="1"/>
          </a:p>
        </p:txBody>
      </p:sp>
      <p:pic>
        <p:nvPicPr>
          <p:cNvPr id="2" name="Picture 1" descr="A group of people holding medical items&#10;&#10;Description automatically generated">
            <a:extLst>
              <a:ext uri="{FF2B5EF4-FFF2-40B4-BE49-F238E27FC236}">
                <a16:creationId xmlns:a16="http://schemas.microsoft.com/office/drawing/2014/main" id="{67394167-8748-47B4-1A13-9718ED7CED4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4780" y="1975888"/>
            <a:ext cx="1067172" cy="842752"/>
          </a:xfrm>
          <a:prstGeom prst="rect">
            <a:avLst/>
          </a:prstGeom>
        </p:spPr>
      </p:pic>
      <p:pic>
        <p:nvPicPr>
          <p:cNvPr id="3" name="Picture 2" descr="A white megaphone with a blue dot&#10;&#10;Description automatically generated">
            <a:extLst>
              <a:ext uri="{FF2B5EF4-FFF2-40B4-BE49-F238E27FC236}">
                <a16:creationId xmlns:a16="http://schemas.microsoft.com/office/drawing/2014/main" id="{ECB92634-C1DD-DBBB-49CE-FE809C2F2B4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4893" y="3167742"/>
            <a:ext cx="1065879" cy="935894"/>
          </a:xfrm>
          <a:prstGeom prst="rect">
            <a:avLst/>
          </a:prstGeom>
        </p:spPr>
      </p:pic>
      <p:pic>
        <p:nvPicPr>
          <p:cNvPr id="4" name="Graphic 3">
            <a:extLst>
              <a:ext uri="{FF2B5EF4-FFF2-40B4-BE49-F238E27FC236}">
                <a16:creationId xmlns:a16="http://schemas.microsoft.com/office/drawing/2014/main" id="{1B17B381-C54C-DD2C-0989-7DC8B6B118EC}"/>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557577" y="4490367"/>
            <a:ext cx="1268454" cy="819540"/>
          </a:xfrm>
          <a:prstGeom prst="rect">
            <a:avLst/>
          </a:prstGeom>
        </p:spPr>
      </p:pic>
    </p:spTree>
    <p:extLst>
      <p:ext uri="{BB962C8B-B14F-4D97-AF65-F5344CB8AC3E}">
        <p14:creationId xmlns:p14="http://schemas.microsoft.com/office/powerpoint/2010/main" val="137152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3545894" y="1258700"/>
            <a:ext cx="7965200" cy="3124107"/>
          </a:xfrm>
          <a:prstGeom prst="rect">
            <a:avLst/>
          </a:prstGeom>
        </p:spPr>
        <p:txBody>
          <a:bodyPr spcFirstLastPara="1" vert="horz" wrap="square" lIns="121900" tIns="121900" rIns="121900" bIns="121900" rtlCol="0" anchor="t" anchorCtr="0">
            <a:normAutofit fontScale="90000"/>
          </a:bodyPr>
          <a:lstStyle/>
          <a:p>
            <a:pPr>
              <a:lnSpc>
                <a:spcPct val="150000"/>
              </a:lnSpc>
            </a:pPr>
            <a:r>
              <a:rPr lang="en-GB" sz="2800" b="1">
                <a:solidFill>
                  <a:schemeClr val="tx1"/>
                </a:solidFill>
                <a:latin typeface="Arial"/>
                <a:ea typeface="Trebuchet MS"/>
                <a:cs typeface="Arial"/>
                <a:sym typeface="Trebuchet MS"/>
              </a:rPr>
              <a:t>January</a:t>
            </a:r>
            <a:r>
              <a:rPr lang="en" sz="2800" b="1">
                <a:solidFill>
                  <a:schemeClr val="tx1"/>
                </a:solidFill>
                <a:latin typeface="Arial"/>
                <a:ea typeface="Trebuchet MS"/>
                <a:cs typeface="Arial"/>
                <a:sym typeface="Trebuchet MS"/>
              </a:rPr>
              <a:t>’s Monthly Matter </a:t>
            </a:r>
            <a:r>
              <a:rPr lang="en" sz="2800">
                <a:solidFill>
                  <a:schemeClr val="tx1"/>
                </a:solidFill>
                <a:latin typeface="Arial"/>
                <a:ea typeface="Trebuchet MS"/>
                <a:cs typeface="Arial"/>
                <a:sym typeface="Trebuchet MS"/>
              </a:rPr>
              <a:t>is about children and young people's homes.</a:t>
            </a:r>
            <a:br>
              <a:rPr lang="en" sz="2800">
                <a:latin typeface="Arial" panose="020B0604020202020204" pitchFamily="34" charset="0"/>
                <a:ea typeface="Trebuchet MS"/>
                <a:cs typeface="Arial" panose="020B0604020202020204" pitchFamily="34" charset="0"/>
              </a:rPr>
            </a:br>
            <a:br>
              <a:rPr lang="en" sz="2800" b="1">
                <a:latin typeface="Arial"/>
                <a:ea typeface="Trebuchet MS"/>
                <a:cs typeface="Arial"/>
                <a:sym typeface="Trebuchet MS"/>
              </a:rPr>
            </a:br>
            <a:r>
              <a:rPr lang="en" sz="2800">
                <a:solidFill>
                  <a:schemeClr val="tx1"/>
                </a:solidFill>
                <a:latin typeface="Arial"/>
                <a:ea typeface="Trebuchet MS"/>
                <a:cs typeface="Arial"/>
                <a:sym typeface="Trebuchet MS"/>
              </a:rPr>
              <a:t>Remember: Article 27 says </a:t>
            </a:r>
            <a:r>
              <a:rPr lang="en-GB" sz="2800">
                <a:solidFill>
                  <a:schemeClr val="tx1"/>
                </a:solidFill>
                <a:latin typeface="Arial"/>
                <a:cs typeface="Arial"/>
              </a:rPr>
              <a:t>Governments should make sure families have access to good housing</a:t>
            </a:r>
            <a:r>
              <a:rPr lang="en" sz="2800">
                <a:solidFill>
                  <a:schemeClr val="tx1"/>
                </a:solidFill>
                <a:latin typeface="Arial"/>
                <a:cs typeface="Arial"/>
                <a:sym typeface="Trebuchet MS"/>
              </a:rPr>
              <a:t>. </a:t>
            </a:r>
            <a:endParaRPr lang="en-GB" sz="2800">
              <a:solidFill>
                <a:schemeClr val="tx1"/>
              </a:solidFill>
              <a:latin typeface="Arial"/>
              <a:cs typeface="Arial"/>
            </a:endParaRPr>
          </a:p>
        </p:txBody>
      </p:sp>
      <p:pic>
        <p:nvPicPr>
          <p:cNvPr id="4" name="Picture 3">
            <a:extLst>
              <a:ext uri="{FF2B5EF4-FFF2-40B4-BE49-F238E27FC236}">
                <a16:creationId xmlns:a16="http://schemas.microsoft.com/office/drawing/2014/main" id="{12E467E8-BF0D-FD68-100A-22D49931A253}"/>
              </a:ext>
            </a:extLst>
          </p:cNvPr>
          <p:cNvPicPr>
            <a:picLocks noChangeAspect="1"/>
          </p:cNvPicPr>
          <p:nvPr/>
        </p:nvPicPr>
        <p:blipFill>
          <a:blip r:embed="rId3"/>
          <a:stretch>
            <a:fillRect/>
          </a:stretch>
        </p:blipFill>
        <p:spPr>
          <a:xfrm>
            <a:off x="680906" y="1532007"/>
            <a:ext cx="2307812" cy="2577875"/>
          </a:xfrm>
          <a:prstGeom prst="rect">
            <a:avLst/>
          </a:prstGeom>
        </p:spPr>
      </p:pic>
    </p:spTree>
    <p:extLst>
      <p:ext uri="{BB962C8B-B14F-4D97-AF65-F5344CB8AC3E}">
        <p14:creationId xmlns:p14="http://schemas.microsoft.com/office/powerpoint/2010/main" val="137214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January's Monthly Matter - Housing">
            <a:hlinkClick r:id="" action="ppaction://media"/>
            <a:extLst>
              <a:ext uri="{FF2B5EF4-FFF2-40B4-BE49-F238E27FC236}">
                <a16:creationId xmlns:a16="http://schemas.microsoft.com/office/drawing/2014/main" id="{5AB7CF36-F723-9ECA-E68D-D1B06E5FAA5F}"/>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937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TextBox 3"/>
          <p:cNvSpPr txBox="1"/>
          <p:nvPr/>
        </p:nvSpPr>
        <p:spPr>
          <a:xfrm>
            <a:off x="2260465" y="893810"/>
            <a:ext cx="6369868" cy="739754"/>
          </a:xfrm>
          <a:prstGeom prst="rect">
            <a:avLst/>
          </a:prstGeom>
          <a:noFill/>
        </p:spPr>
        <p:txBody>
          <a:bodyPr wrap="square" lIns="91440" tIns="45720" rIns="91440" bIns="45720" rtlCol="0" anchor="t">
            <a:spAutoFit/>
          </a:bodyPr>
          <a:lstStyle/>
          <a:p>
            <a:pPr>
              <a:lnSpc>
                <a:spcPct val="150000"/>
              </a:lnSpc>
            </a:pPr>
            <a:r>
              <a:rPr lang="en" sz="3200">
                <a:latin typeface="Arial"/>
                <a:ea typeface="Trebuchet MS"/>
                <a:cs typeface="Arial"/>
                <a:sym typeface="Trebuchet MS"/>
              </a:rPr>
              <a:t>1) Discuss in pairs or as a group:</a:t>
            </a:r>
            <a:endParaRPr lang="en-GB" sz="3200">
              <a:latin typeface="Arial"/>
              <a:cs typeface="Arial"/>
            </a:endParaRPr>
          </a:p>
        </p:txBody>
      </p:sp>
      <p:sp>
        <p:nvSpPr>
          <p:cNvPr id="2" name="TextBox 1"/>
          <p:cNvSpPr txBox="1"/>
          <p:nvPr/>
        </p:nvSpPr>
        <p:spPr>
          <a:xfrm>
            <a:off x="687769" y="2022564"/>
            <a:ext cx="11002065" cy="2543966"/>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US" sz="2800" b="0" i="0">
                <a:solidFill>
                  <a:srgbClr val="000000"/>
                </a:solidFill>
                <a:effectLst/>
                <a:latin typeface="Arial"/>
                <a:cs typeface="Arial"/>
              </a:rPr>
              <a:t>What sort of home do you live in?</a:t>
            </a:r>
          </a:p>
          <a:p>
            <a:pPr marL="285750" indent="-285750">
              <a:lnSpc>
                <a:spcPct val="200000"/>
              </a:lnSpc>
              <a:buFont typeface="Arial" panose="020B0604020202020204" pitchFamily="34" charset="0"/>
              <a:buChar char="•"/>
            </a:pPr>
            <a:r>
              <a:rPr lang="en-US" sz="2800" b="0" i="0">
                <a:solidFill>
                  <a:srgbClr val="000000"/>
                </a:solidFill>
                <a:effectLst/>
                <a:latin typeface="Arial"/>
                <a:cs typeface="Arial"/>
              </a:rPr>
              <a:t>What do you like about </a:t>
            </a:r>
            <a:r>
              <a:rPr lang="en-US" sz="2800">
                <a:solidFill>
                  <a:srgbClr val="000000"/>
                </a:solidFill>
                <a:latin typeface="Arial"/>
                <a:cs typeface="Arial"/>
              </a:rPr>
              <a:t>your home and what would you change?</a:t>
            </a:r>
            <a:r>
              <a:rPr lang="en-US" sz="2800" b="0" i="0">
                <a:solidFill>
                  <a:srgbClr val="000000"/>
                </a:solidFill>
                <a:effectLst/>
                <a:latin typeface="Arial"/>
                <a:cs typeface="Arial"/>
              </a:rPr>
              <a:t> </a:t>
            </a:r>
          </a:p>
          <a:p>
            <a:pPr marL="285750" indent="-285750">
              <a:lnSpc>
                <a:spcPct val="200000"/>
              </a:lnSpc>
              <a:buFont typeface="Arial" panose="020B0604020202020204" pitchFamily="34" charset="0"/>
              <a:buChar char="•"/>
            </a:pPr>
            <a:r>
              <a:rPr lang="en-US" sz="2800">
                <a:solidFill>
                  <a:srgbClr val="000000"/>
                </a:solidFill>
                <a:latin typeface="Arial"/>
                <a:cs typeface="Arial"/>
              </a:rPr>
              <a:t>What makes a good home?</a:t>
            </a:r>
            <a:endParaRPr lang="en-US" sz="2800" b="0" i="0">
              <a:solidFill>
                <a:srgbClr val="000000"/>
              </a:solidFill>
              <a:effectLst/>
              <a:latin typeface="Arial"/>
              <a:cs typeface="Arial"/>
            </a:endParaRPr>
          </a:p>
        </p:txBody>
      </p:sp>
      <p:pic>
        <p:nvPicPr>
          <p:cNvPr id="5" name="Picture 4"/>
          <p:cNvPicPr>
            <a:picLocks noChangeAspect="1"/>
          </p:cNvPicPr>
          <p:nvPr/>
        </p:nvPicPr>
        <p:blipFill>
          <a:blip r:embed="rId3"/>
          <a:stretch>
            <a:fillRect/>
          </a:stretch>
        </p:blipFill>
        <p:spPr>
          <a:xfrm>
            <a:off x="651066" y="629913"/>
            <a:ext cx="1513400" cy="1392651"/>
          </a:xfrm>
          <a:prstGeom prst="rect">
            <a:avLst/>
          </a:prstGeom>
        </p:spPr>
      </p:pic>
    </p:spTree>
    <p:extLst>
      <p:ext uri="{BB962C8B-B14F-4D97-AF65-F5344CB8AC3E}">
        <p14:creationId xmlns:p14="http://schemas.microsoft.com/office/powerpoint/2010/main" val="172630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E530B0-495E-8BF7-CF40-8A803710BDE3}"/>
              </a:ext>
            </a:extLst>
          </p:cNvPr>
          <p:cNvSpPr>
            <a:spLocks noGrp="1"/>
          </p:cNvSpPr>
          <p:nvPr>
            <p:ph type="subTitle" idx="1"/>
          </p:nvPr>
        </p:nvSpPr>
        <p:spPr>
          <a:xfrm>
            <a:off x="2258271" y="1448090"/>
            <a:ext cx="10073834" cy="415498"/>
          </a:xfrm>
        </p:spPr>
        <p:txBody>
          <a:bodyPr>
            <a:noAutofit/>
          </a:bodyPr>
          <a:lstStyle/>
          <a:p>
            <a:pPr lvl="0">
              <a:lnSpc>
                <a:spcPct val="150000"/>
              </a:lnSpc>
              <a:spcBef>
                <a:spcPts val="0"/>
              </a:spcBef>
              <a:buSzPts val="2120"/>
            </a:pPr>
            <a:r>
              <a:rPr lang="en-GB" sz="1800">
                <a:solidFill>
                  <a:schemeClr val="tx1"/>
                </a:solidFill>
                <a:latin typeface="Arial" panose="020B0604020202020204" pitchFamily="34" charset="0"/>
                <a:ea typeface="Trebuchet MS"/>
                <a:cs typeface="Arial" panose="020B0604020202020204" pitchFamily="34" charset="0"/>
                <a:sym typeface="Trebuchet MS"/>
              </a:rPr>
              <a:t>(Each young person can do this individually or a teacher can do it on behalf of the class)</a:t>
            </a:r>
            <a:endParaRPr lang="en-US" sz="180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638A254-911E-3200-5C43-67D075D274BA}"/>
              </a:ext>
            </a:extLst>
          </p:cNvPr>
          <p:cNvSpPr txBox="1"/>
          <p:nvPr/>
        </p:nvSpPr>
        <p:spPr>
          <a:xfrm>
            <a:off x="2257421" y="5756754"/>
            <a:ext cx="7248939" cy="307777"/>
          </a:xfrm>
          <a:prstGeom prst="rect">
            <a:avLst/>
          </a:prstGeom>
          <a:noFill/>
        </p:spPr>
        <p:txBody>
          <a:bodyPr wrap="square" lIns="91440" tIns="45720" rIns="91440" bIns="45720" anchor="t">
            <a:spAutoFit/>
          </a:bodyPr>
          <a:lstStyle/>
          <a:p>
            <a:pPr algn="ctr"/>
            <a:r>
              <a:rPr lang="en-GB" sz="1400">
                <a:solidFill>
                  <a:schemeClr val="dk2"/>
                </a:solidFill>
                <a:hlinkClick r:id="rId3"/>
              </a:rPr>
              <a:t>https://online1.snapsurveys.com/kmz0y2</a:t>
            </a:r>
            <a:endParaRPr lang="en-US"/>
          </a:p>
        </p:txBody>
      </p:sp>
      <p:sp>
        <p:nvSpPr>
          <p:cNvPr id="7" name="TextBox 6"/>
          <p:cNvSpPr txBox="1"/>
          <p:nvPr/>
        </p:nvSpPr>
        <p:spPr>
          <a:xfrm>
            <a:off x="2118166" y="721590"/>
            <a:ext cx="9218315" cy="498342"/>
          </a:xfrm>
          <a:prstGeom prst="rect">
            <a:avLst/>
          </a:prstGeom>
          <a:noFill/>
        </p:spPr>
        <p:txBody>
          <a:bodyPr wrap="square" rtlCol="0">
            <a:spAutoFit/>
          </a:bodyPr>
          <a:lstStyle/>
          <a:p>
            <a:pPr>
              <a:lnSpc>
                <a:spcPct val="150000"/>
              </a:lnSpc>
              <a:buSzPts val="2120"/>
            </a:pPr>
            <a:r>
              <a:rPr lang="en-GB" sz="2000">
                <a:latin typeface="Arial" panose="020B0604020202020204" pitchFamily="34" charset="0"/>
                <a:ea typeface="Trebuchet MS"/>
                <a:cs typeface="Arial" panose="020B0604020202020204" pitchFamily="34" charset="0"/>
                <a:sym typeface="Trebuchet MS"/>
              </a:rPr>
              <a:t>2) Share your ideas with us by using the </a:t>
            </a:r>
            <a:r>
              <a:rPr lang="en-GB" sz="2000" b="1">
                <a:latin typeface="Arial" panose="020B0604020202020204" pitchFamily="34" charset="0"/>
                <a:ea typeface="Trebuchet MS"/>
                <a:cs typeface="Arial" panose="020B0604020202020204" pitchFamily="34" charset="0"/>
                <a:sym typeface="Trebuchet MS"/>
              </a:rPr>
              <a:t>QR code or survey link</a:t>
            </a:r>
          </a:p>
        </p:txBody>
      </p:sp>
      <p:pic>
        <p:nvPicPr>
          <p:cNvPr id="2" name="Picture 1"/>
          <p:cNvPicPr>
            <a:picLocks noChangeAspect="1"/>
          </p:cNvPicPr>
          <p:nvPr/>
        </p:nvPicPr>
        <p:blipFill>
          <a:blip r:embed="rId4"/>
          <a:stretch>
            <a:fillRect/>
          </a:stretch>
        </p:blipFill>
        <p:spPr>
          <a:xfrm>
            <a:off x="526084" y="720798"/>
            <a:ext cx="1401864" cy="1885265"/>
          </a:xfrm>
          <a:prstGeom prst="rect">
            <a:avLst/>
          </a:prstGeom>
        </p:spPr>
      </p:pic>
      <p:pic>
        <p:nvPicPr>
          <p:cNvPr id="5" name="Picture 4" descr="A qr code with a white background&#10;&#10;Description automatically generated">
            <a:extLst>
              <a:ext uri="{FF2B5EF4-FFF2-40B4-BE49-F238E27FC236}">
                <a16:creationId xmlns:a16="http://schemas.microsoft.com/office/drawing/2014/main" id="{B8C4B141-12F0-1DB0-59D1-3FE0D2D00A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518" y="2203730"/>
            <a:ext cx="2909368" cy="2909368"/>
          </a:xfrm>
          <a:prstGeom prst="rect">
            <a:avLst/>
          </a:prstGeom>
        </p:spPr>
      </p:pic>
    </p:spTree>
    <p:extLst>
      <p:ext uri="{BB962C8B-B14F-4D97-AF65-F5344CB8AC3E}">
        <p14:creationId xmlns:p14="http://schemas.microsoft.com/office/powerpoint/2010/main" val="236452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noGrp="1"/>
          </p:cNvSpPr>
          <p:nvPr>
            <p:ph type="subTitle" idx="1"/>
          </p:nvPr>
        </p:nvSpPr>
        <p:spPr>
          <a:xfrm>
            <a:off x="590309" y="669867"/>
            <a:ext cx="9145815" cy="4995406"/>
          </a:xfrm>
          <a:prstGeom prst="rect">
            <a:avLst/>
          </a:prstGeom>
          <a:noFill/>
        </p:spPr>
        <p:txBody>
          <a:bodyPr vert="horz" wrap="square" lIns="0" tIns="0" rIns="0" bIns="0" rtlCol="0" anchor="t">
            <a:spAutoFit/>
          </a:bodyPr>
          <a:lstStyle/>
          <a:p>
            <a:pPr>
              <a:lnSpc>
                <a:spcPct val="150000"/>
              </a:lnSpc>
            </a:pPr>
            <a:r>
              <a:rPr lang="en-GB" sz="2200">
                <a:solidFill>
                  <a:schemeClr val="tx1"/>
                </a:solidFill>
                <a:latin typeface="Arial"/>
                <a:cs typeface="Arial"/>
                <a:sym typeface="Trebuchet MS"/>
              </a:rPr>
              <a:t>I</a:t>
            </a:r>
            <a:r>
              <a:rPr lang="en" sz="2200">
                <a:solidFill>
                  <a:schemeClr val="tx1"/>
                </a:solidFill>
                <a:latin typeface="Arial"/>
                <a:cs typeface="Arial"/>
                <a:sym typeface="Trebuchet MS"/>
              </a:rPr>
              <a:t>f you are worried after todays session. </a:t>
            </a:r>
            <a:endParaRPr lang="en" sz="2200">
              <a:solidFill>
                <a:schemeClr val="tx1"/>
              </a:solidFill>
              <a:latin typeface="Arial"/>
              <a:cs typeface="Arial"/>
            </a:endParaRPr>
          </a:p>
          <a:p>
            <a:pPr>
              <a:lnSpc>
                <a:spcPct val="150000"/>
              </a:lnSpc>
            </a:pPr>
            <a:r>
              <a:rPr lang="en" sz="2200">
                <a:solidFill>
                  <a:schemeClr val="tx1"/>
                </a:solidFill>
                <a:latin typeface="Arial"/>
                <a:cs typeface="Arial"/>
                <a:sym typeface="Trebuchet MS"/>
              </a:rPr>
              <a:t>You should speak to a </a:t>
            </a:r>
            <a:r>
              <a:rPr lang="en" sz="2200" b="1">
                <a:solidFill>
                  <a:schemeClr val="tx1"/>
                </a:solidFill>
                <a:latin typeface="Arial"/>
                <a:cs typeface="Arial"/>
                <a:sym typeface="Trebuchet MS"/>
              </a:rPr>
              <a:t>trusted adult </a:t>
            </a:r>
            <a:endParaRPr lang="en" sz="2200" b="1">
              <a:solidFill>
                <a:schemeClr val="tx1"/>
              </a:solidFill>
              <a:latin typeface="Arial"/>
              <a:cs typeface="Arial"/>
            </a:endParaRPr>
          </a:p>
          <a:p>
            <a:pPr>
              <a:lnSpc>
                <a:spcPct val="150000"/>
              </a:lnSpc>
            </a:pPr>
            <a:endParaRPr lang="en" sz="2200">
              <a:solidFill>
                <a:schemeClr val="tx1"/>
              </a:solidFill>
              <a:latin typeface="Arial"/>
              <a:cs typeface="Arial"/>
            </a:endParaRPr>
          </a:p>
          <a:p>
            <a:pPr>
              <a:lnSpc>
                <a:spcPct val="150000"/>
              </a:lnSpc>
            </a:pPr>
            <a:r>
              <a:rPr lang="en" sz="2200">
                <a:solidFill>
                  <a:schemeClr val="tx1"/>
                </a:solidFill>
                <a:latin typeface="Arial"/>
                <a:cs typeface="Arial"/>
                <a:sym typeface="Trebuchet MS"/>
              </a:rPr>
              <a:t>You could also contact our Advice team:</a:t>
            </a:r>
            <a:endParaRPr lang="en" sz="2200">
              <a:solidFill>
                <a:schemeClr val="tx1"/>
              </a:solidFill>
              <a:latin typeface="Arial"/>
              <a:cs typeface="Arial"/>
            </a:endParaRPr>
          </a:p>
          <a:p>
            <a:pPr>
              <a:lnSpc>
                <a:spcPct val="150000"/>
              </a:lnSpc>
            </a:pPr>
            <a:r>
              <a:rPr lang="en" sz="2200">
                <a:solidFill>
                  <a:schemeClr val="tx1"/>
                </a:solidFill>
                <a:latin typeface="Arial"/>
                <a:cs typeface="Arial"/>
                <a:sym typeface="Trebuchet MS"/>
              </a:rPr>
              <a:t>0808 801 1000</a:t>
            </a:r>
            <a:endParaRPr lang="en" sz="2200">
              <a:solidFill>
                <a:schemeClr val="tx1"/>
              </a:solidFill>
              <a:latin typeface="Arial"/>
              <a:cs typeface="Arial"/>
            </a:endParaRPr>
          </a:p>
          <a:p>
            <a:pPr>
              <a:lnSpc>
                <a:spcPct val="150000"/>
              </a:lnSpc>
            </a:pPr>
            <a:r>
              <a:rPr lang="en" sz="2200">
                <a:solidFill>
                  <a:schemeClr val="tx1"/>
                </a:solidFill>
                <a:latin typeface="Arial"/>
                <a:cs typeface="Arial"/>
                <a:sym typeface="Trebuchet MS"/>
              </a:rPr>
              <a:t>advice@childcomwales.org.uk</a:t>
            </a:r>
            <a:endParaRPr lang="en" sz="2200">
              <a:solidFill>
                <a:schemeClr val="tx1"/>
              </a:solidFill>
              <a:latin typeface="Arial"/>
              <a:cs typeface="Arial"/>
            </a:endParaRPr>
          </a:p>
          <a:p>
            <a:pPr>
              <a:lnSpc>
                <a:spcPct val="150000"/>
              </a:lnSpc>
            </a:pPr>
            <a:r>
              <a:rPr lang="en" sz="2200">
                <a:solidFill>
                  <a:schemeClr val="tx1"/>
                </a:solidFill>
                <a:latin typeface="Arial"/>
                <a:cs typeface="Arial"/>
                <a:sym typeface="Trebuchet MS"/>
              </a:rPr>
              <a:t>www.childcomwales.org.uk</a:t>
            </a:r>
            <a:endParaRPr lang="en" sz="2200">
              <a:solidFill>
                <a:schemeClr val="tx1"/>
              </a:solidFill>
              <a:latin typeface="Arial"/>
              <a:cs typeface="Arial"/>
            </a:endParaRPr>
          </a:p>
          <a:p>
            <a:pPr>
              <a:lnSpc>
                <a:spcPct val="150000"/>
              </a:lnSpc>
            </a:pPr>
            <a:endParaRPr lang="en" sz="2400">
              <a:solidFill>
                <a:schemeClr val="tx1"/>
              </a:solidFill>
              <a:latin typeface="VAGRounded Lt" panose="00000400000000000000" pitchFamily="2" charset="0"/>
              <a:sym typeface="Trebuchet MS"/>
            </a:endParaRPr>
          </a:p>
        </p:txBody>
      </p:sp>
    </p:spTree>
    <p:extLst>
      <p:ext uri="{BB962C8B-B14F-4D97-AF65-F5344CB8AC3E}">
        <p14:creationId xmlns:p14="http://schemas.microsoft.com/office/powerpoint/2010/main" val="2917711595"/>
      </p:ext>
    </p:extLst>
  </p:cSld>
  <p:clrMapOvr>
    <a:masterClrMapping/>
  </p:clrMapOvr>
</p:sld>
</file>

<file path=ppt/theme/theme1.xml><?xml version="1.0" encoding="utf-8"?>
<a:theme xmlns:a="http://schemas.openxmlformats.org/drawingml/2006/main" name="Office Theme">
  <a:themeElements>
    <a:clrScheme name="CComm">
      <a:dk1>
        <a:sysClr val="windowText" lastClr="000000"/>
      </a:dk1>
      <a:lt1>
        <a:sysClr val="window" lastClr="FFFFFF"/>
      </a:lt1>
      <a:dk2>
        <a:srgbClr val="414042"/>
      </a:dk2>
      <a:lt2>
        <a:srgbClr val="ED1556"/>
      </a:lt2>
      <a:accent1>
        <a:srgbClr val="0072BC"/>
      </a:accent1>
      <a:accent2>
        <a:srgbClr val="FDB913"/>
      </a:accent2>
      <a:accent3>
        <a:srgbClr val="27AAE1"/>
      </a:accent3>
      <a:accent4>
        <a:srgbClr val="EE3D96"/>
      </a:accent4>
      <a:accent5>
        <a:srgbClr val="A978B4"/>
      </a:accent5>
      <a:accent6>
        <a:srgbClr val="B3D235"/>
      </a:accent6>
      <a:hlink>
        <a:srgbClr val="0563C1"/>
      </a:hlink>
      <a:folHlink>
        <a:srgbClr val="954F72"/>
      </a:folHlink>
    </a:clrScheme>
    <a:fontScheme name="CCom">
      <a:majorFont>
        <a:latin typeface="VAG Rounded"/>
        <a:ea typeface=""/>
        <a:cs typeface=""/>
      </a:majorFont>
      <a:minorFont>
        <a:latin typeface="VAG Rounded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2018.potx" id="{B0D8CF57-D8FC-43EB-9088-CCE5842F2899}" vid="{29BCE122-BF80-41C0-B566-8E18204F27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th_Settings xmlns="a92cb3d6-694b-4915-be01-0dd97e9dbd9e" xsi:nil="true"/>
    <Has_Leaders_Only_SectionGroup xmlns="a92cb3d6-694b-4915-be01-0dd97e9dbd9e" xsi:nil="true"/>
    <Owner xmlns="a92cb3d6-694b-4915-be01-0dd97e9dbd9e">
      <UserInfo>
        <DisplayName/>
        <AccountId xsi:nil="true"/>
        <AccountType/>
      </UserInfo>
    </Owner>
    <Distribution_Groups xmlns="a92cb3d6-694b-4915-be01-0dd97e9dbd9e" xsi:nil="true"/>
    <AppVersion xmlns="a92cb3d6-694b-4915-be01-0dd97e9dbd9e" xsi:nil="true"/>
    <IsNotebookLocked xmlns="a92cb3d6-694b-4915-be01-0dd97e9dbd9e" xsi:nil="true"/>
    <Is_Collaboration_Space_Locked xmlns="a92cb3d6-694b-4915-be01-0dd97e9dbd9e" xsi:nil="true"/>
    <Teams_Channel_Section_Location xmlns="a92cb3d6-694b-4915-be01-0dd97e9dbd9e" xsi:nil="true"/>
    <Templates xmlns="a92cb3d6-694b-4915-be01-0dd97e9dbd9e" xsi:nil="true"/>
    <NotebookType xmlns="a92cb3d6-694b-4915-be01-0dd97e9dbd9e" xsi:nil="true"/>
    <LMS_Mappings xmlns="a92cb3d6-694b-4915-be01-0dd97e9dbd9e" xsi:nil="true"/>
    <Invited_Leaders xmlns="a92cb3d6-694b-4915-be01-0dd97e9dbd9e" xsi:nil="true"/>
    <Self_Registration_Enabled xmlns="a92cb3d6-694b-4915-be01-0dd97e9dbd9e" xsi:nil="true"/>
    <FolderType xmlns="a92cb3d6-694b-4915-be01-0dd97e9dbd9e" xsi:nil="true"/>
    <Leaders xmlns="a92cb3d6-694b-4915-be01-0dd97e9dbd9e">
      <UserInfo>
        <DisplayName/>
        <AccountId xsi:nil="true"/>
        <AccountType/>
      </UserInfo>
    </Leaders>
    <TeamsChannelId xmlns="a92cb3d6-694b-4915-be01-0dd97e9dbd9e" xsi:nil="true"/>
    <DefaultSectionNames xmlns="a92cb3d6-694b-4915-be01-0dd97e9dbd9e" xsi:nil="true"/>
    <CultureName xmlns="a92cb3d6-694b-4915-be01-0dd97e9dbd9e" xsi:nil="true"/>
    <Invited_Members xmlns="a92cb3d6-694b-4915-be01-0dd97e9dbd9e" xsi:nil="true"/>
    <Members xmlns="a92cb3d6-694b-4915-be01-0dd97e9dbd9e">
      <UserInfo>
        <DisplayName/>
        <AccountId xsi:nil="true"/>
        <AccountType/>
      </UserInfo>
    </Members>
    <Member_Groups xmlns="a92cb3d6-694b-4915-be01-0dd97e9dbd9e">
      <UserInfo>
        <DisplayName/>
        <AccountId xsi:nil="true"/>
        <AccountType/>
      </UserInfo>
    </Member_Groups>
    <lcf76f155ced4ddcb4097134ff3c332f xmlns="a92cb3d6-694b-4915-be01-0dd97e9dbd9e">
      <Terms xmlns="http://schemas.microsoft.com/office/infopath/2007/PartnerControls"/>
    </lcf76f155ced4ddcb4097134ff3c332f>
    <TaxCatchAll xmlns="e442ecdc-24d5-4155-b3a2-f91807a0074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0E17DEE6830F4EAB69CF016E6544E2" ma:contentTypeVersion="33" ma:contentTypeDescription="Create a new document." ma:contentTypeScope="" ma:versionID="cb5b3e74163a68f1ab1a330863cd8ca5">
  <xsd:schema xmlns:xsd="http://www.w3.org/2001/XMLSchema" xmlns:xs="http://www.w3.org/2001/XMLSchema" xmlns:p="http://schemas.microsoft.com/office/2006/metadata/properties" xmlns:ns2="a92cb3d6-694b-4915-be01-0dd97e9dbd9e" xmlns:ns3="e442ecdc-24d5-4155-b3a2-f91807a0074c" targetNamespace="http://schemas.microsoft.com/office/2006/metadata/properties" ma:root="true" ma:fieldsID="8bc8f9ba61cafd898dfa14d4fbdc3b0e" ns2:_="" ns3:_="">
    <xsd:import namespace="a92cb3d6-694b-4915-be01-0dd97e9dbd9e"/>
    <xsd:import namespace="e442ecdc-24d5-4155-b3a2-f91807a0074c"/>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cb3d6-694b-4915-be01-0dd97e9dbd9e"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2b247b5d-bd6f-45b2-9b56-34b4e46c4e0e" ma:termSetId="09814cd3-568e-fe90-9814-8d621ff8fb84" ma:anchorId="fba54fb3-c3e1-fe81-a776-ca4b69148c4d" ma:open="true" ma:isKeyword="false">
      <xsd:complexType>
        <xsd:sequence>
          <xsd:element ref="pc:Terms" minOccurs="0" maxOccurs="1"/>
        </xsd:sequence>
      </xsd:complexType>
    </xsd:element>
    <xsd:element name="MediaServiceOCR" ma:index="4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2ecdc-24d5-4155-b3a2-f91807a0074c" elementFormDefault="qualified">
    <xsd:import namespace="http://schemas.microsoft.com/office/2006/documentManagement/types"/>
    <xsd:import namespace="http://schemas.microsoft.com/office/infopath/2007/PartnerControls"/>
    <xsd:element name="TaxCatchAll" ma:index="39" nillable="true" ma:displayName="Taxonomy Catch All Column" ma:hidden="true" ma:list="{c0abd31a-2c24-4d75-ba30-559d6c5947ed}" ma:internalName="TaxCatchAll" ma:showField="CatchAllData" ma:web="e442ecdc-24d5-4155-b3a2-f91807a007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1D8E49-D70F-4562-A934-85F7BFD90EBE}">
  <ds:schemaRefs>
    <ds:schemaRef ds:uri="http://schemas.microsoft.com/sharepoint/v3/contenttype/forms"/>
  </ds:schemaRefs>
</ds:datastoreItem>
</file>

<file path=customXml/itemProps2.xml><?xml version="1.0" encoding="utf-8"?>
<ds:datastoreItem xmlns:ds="http://schemas.openxmlformats.org/officeDocument/2006/customXml" ds:itemID="{626CCF13-9911-4B37-9CBD-CA61567403E0}">
  <ds:schemaRefs>
    <ds:schemaRef ds:uri="a92cb3d6-694b-4915-be01-0dd97e9dbd9e"/>
    <ds:schemaRef ds:uri="e442ecdc-24d5-4155-b3a2-f91807a007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97DADB-92D7-45B0-8AF2-1EEFE48AAA19}">
  <ds:schemaRefs>
    <ds:schemaRef ds:uri="a92cb3d6-694b-4915-be01-0dd97e9dbd9e"/>
    <ds:schemaRef ds:uri="e442ecdc-24d5-4155-b3a2-f91807a007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cc2018</Template>
  <Application>Microsoft Office PowerPoint</Application>
  <PresentationFormat>Widescreen</PresentationFormat>
  <Slides>10</Slides>
  <Notes>9</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Monthly Matter – January 2025</vt:lpstr>
      <vt:lpstr>PowerPoint Presentation</vt:lpstr>
      <vt:lpstr>PowerPoint Presentation</vt:lpstr>
      <vt:lpstr>January’s Monthly Matter is about children and young people's homes.  Remember: Article 27 says Governments should make sure families have access to good housing. </vt:lpstr>
      <vt:lpstr>PowerPoint Presentation</vt:lpstr>
      <vt:lpstr>PowerPoint Presentation</vt:lpstr>
      <vt:lpstr>PowerPoint Presentation</vt:lpstr>
      <vt:lpstr>PowerPoint Presentation</vt:lpstr>
      <vt:lpstr>Diolch! 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Siwan Dafydd</dc:creator>
  <cp:revision>2</cp:revision>
  <dcterms:created xsi:type="dcterms:W3CDTF">2019-03-26T15:18:01Z</dcterms:created>
  <dcterms:modified xsi:type="dcterms:W3CDTF">2025-01-06T14:26:05Z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0x010100B40E17DEE6830F4EAB69CF016E6544E2</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