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299" r:id="rId5"/>
    <p:sldId id="308" r:id="rId6"/>
    <p:sldId id="317" r:id="rId7"/>
    <p:sldId id="311" r:id="rId8"/>
    <p:sldId id="330" r:id="rId9"/>
    <p:sldId id="334" r:id="rId10"/>
    <p:sldId id="313" r:id="rId11"/>
    <p:sldId id="314" r:id="rId12"/>
    <p:sldId id="335" r:id="rId13"/>
    <p:sldId id="336" r:id="rId14"/>
    <p:sldId id="332" r:id="rId15"/>
    <p:sldId id="316" r:id="rId16"/>
  </p:sldIdLst>
  <p:sldSz cx="12192000" cy="6858000"/>
  <p:notesSz cx="6858000" cy="9144000"/>
  <p:embeddedFontLs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VAG Rounded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00E6A-9FA7-EAAC-1763-A46E96327809}" v="10" dt="2025-02-03T14:14:18.473"/>
    <p1510:client id="{95C77822-CBEF-A67B-00E0-D17522637905}" v="512" dt="2025-02-03T13:51:21.097"/>
    <p1510:client id="{CD06BDB5-B961-6A12-32D9-C79F0D0D6300}" v="39" dt="2025-02-03T13:08:44.442"/>
    <p1510:client id="{FF379179-86D4-171B-E893-77624A498EC0}" v="201" dt="2025-02-03T14:04:43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jyCZ8xdoQ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xf6cx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90oa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38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You could also contact &amp; speak to</a:t>
            </a:r>
            <a:r>
              <a:rPr lang="en">
                <a:latin typeface="VAGRounded Lt"/>
                <a:sym typeface="Trebuchet MS"/>
              </a:rPr>
              <a:t>:</a:t>
            </a:r>
            <a:endParaRPr lang="en" sz="1200">
              <a:solidFill>
                <a:schemeClr val="tx1"/>
              </a:solidFill>
              <a:latin typeface="VAGRounded Lt"/>
              <a:sym typeface="Trebuchet MS"/>
            </a:endParaRPr>
          </a:p>
          <a:p>
            <a:pPr>
              <a:lnSpc>
                <a:spcPct val="150000"/>
              </a:lnSpc>
            </a:pPr>
            <a:endParaRPr lang="en" sz="1200">
              <a:solidFill>
                <a:schemeClr val="tx1"/>
              </a:solidFill>
              <a:latin typeface="VAGRounded Lt" panose="00000400000000000000" pitchFamily="2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Childline – 0800 1111</a:t>
            </a:r>
            <a:endParaRPr lang="en" sz="1200">
              <a:solidFill>
                <a:schemeClr val="tx1"/>
              </a:solidFill>
              <a:latin typeface="VAGRounded Lt"/>
            </a:endParaRPr>
          </a:p>
          <a:p>
            <a:pPr>
              <a:lnSpc>
                <a:spcPct val="150000"/>
              </a:lnSpc>
            </a:pPr>
            <a:r>
              <a:rPr lang="en" sz="1200">
                <a:solidFill>
                  <a:schemeClr val="tx1"/>
                </a:solidFill>
                <a:latin typeface="VAGRounded Lt"/>
                <a:sym typeface="Trebuchet MS"/>
              </a:rPr>
              <a:t>Meic – 080880 23456</a:t>
            </a:r>
            <a:endParaRPr lang="en-GB" sz="1200">
              <a:solidFill>
                <a:schemeClr val="tx1"/>
              </a:solidFill>
              <a:latin typeface="VAGRounded Lt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95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51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266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>
                <a:hlinkClick r:id="rId3"/>
              </a:rPr>
              <a:t>https://youtu.be/KjyCZ8xdoQo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quiz: </a:t>
            </a:r>
            <a:r>
              <a:rPr lang="en-US">
                <a:hlinkClick r:id="rId3"/>
              </a:rPr>
              <a:t>https://www.bbc.co.uk/bitesize/articles/zxf6cxs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63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1200" b="1">
                <a:solidFill>
                  <a:schemeClr val="dk2"/>
                </a:solidFill>
                <a:latin typeface="VAGRounded Lt"/>
              </a:rPr>
              <a:t>Survey link -</a:t>
            </a:r>
            <a:r>
              <a:rPr lang="en-GB" b="1">
                <a:solidFill>
                  <a:schemeClr val="dk2"/>
                </a:solidFill>
                <a:latin typeface="VAGRounded Lt"/>
              </a:rPr>
              <a:t> </a:t>
            </a:r>
            <a:r>
              <a:rPr lang="en-GB">
                <a:solidFill>
                  <a:schemeClr val="dk2"/>
                </a:solidFill>
                <a:hlinkClick r:id="rId3"/>
              </a:rPr>
              <a:t>https://online1.snapsurveys.com/90oau</a:t>
            </a:r>
            <a:endParaRPr lang="en-GB">
              <a:solidFill>
                <a:srgbClr val="44546A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095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7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49694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B8221A8F-4D3A-40E7-E0A4-DA5F22D6195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6878AB3-876C-4D0F-AE3F-3AEE9E932C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0768790-44B4-46D1-9166-3E5D6A5F0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D7AF87-3CE7-9E73-FB97-F40A9D2B12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45184D7-B6DC-75B4-DBCD-A1D601897E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 - Blue">
    <p:bg>
      <p:bgPr>
        <a:solidFill>
          <a:srgbClr val="FAC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4" cy="1138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79" y="5555347"/>
            <a:ext cx="1081123" cy="100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68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D187C6-C031-4ECC-B48D-F07C05368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5999" y="4165884"/>
            <a:ext cx="2743200" cy="365125"/>
          </a:xfrm>
        </p:spPr>
        <p:txBody>
          <a:bodyPr lIns="0" tIns="0" rIns="0" bIns="0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9" name="Picture 8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358199-9C12-6265-B141-944DC5B22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74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Green">
    <p:bg>
      <p:bgPr>
        <a:solidFill>
          <a:srgbClr val="39B5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A3550E-254A-4239-99B2-82AF8A181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77811"/>
            <a:ext cx="11329200" cy="4878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D46338-8DD9-4E5C-84DF-668003A6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8000" y="4165884"/>
            <a:ext cx="2736000" cy="365125"/>
          </a:xfrm>
        </p:spPr>
        <p:txBody>
          <a:bodyPr lIns="0" tIns="0" rIns="0" bIns="0"/>
          <a:lstStyle>
            <a:lvl1pPr algn="ctr">
              <a:defRPr sz="2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7-Oct-18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E7177-9AB3-64F6-C376-9BD1D6FC4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240EE6F-BF4C-C25C-E449-36E1B13564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1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 Slide - Full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0E-B990-456C-BBA9-0BF5EC722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864001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83950-050A-41C1-BFDC-773E9002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5999" y="1663431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>
                <a:solidFill>
                  <a:schemeClr val="bg2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076000"/>
            <a:ext cx="11329200" cy="4136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28AA99-66A9-78CA-E06D-E03EE730A0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503568"/>
            <a:ext cx="1133755" cy="1129282"/>
          </a:xfrm>
          <a:prstGeom prst="rect">
            <a:avLst/>
          </a:prstGeom>
        </p:spPr>
      </p:pic>
      <p:pic>
        <p:nvPicPr>
          <p:cNvPr id="6" name="Picture 5" descr="A black background with red text&#10;&#10;Description automatically generated with medium confidence">
            <a:extLst>
              <a:ext uri="{FF2B5EF4-FFF2-40B4-BE49-F238E27FC236}">
                <a16:creationId xmlns:a16="http://schemas.microsoft.com/office/drawing/2014/main" id="{29D90C22-DFCA-89B0-6976-B1DA9DD7DD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964" y="5622653"/>
            <a:ext cx="994038" cy="92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-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FC0822B-6C90-472B-AB40-0806ED99F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1548000"/>
            <a:ext cx="10304835" cy="830997"/>
          </a:xfrm>
        </p:spPr>
        <p:txBody>
          <a:bodyPr lIns="0" tIns="0" rIns="0" bIns="0" anchor="t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52B1172-2D36-4CE2-8E6D-A288A9F0B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582" y="2347430"/>
            <a:ext cx="10304835" cy="415498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VAG Rounded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D739E-EFF1-5A7A-A658-1C43BD00CB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14" name="Picture 13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54F5B066-85A4-290A-F6B7-6DF5E9D85E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5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70A7857-2A17-4545-8F08-164E289C25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516818EA-85F8-44FB-8813-18A7EF3757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1861-8307-27A2-00F4-B5896B9D7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9F5FACD-5321-506C-F7D3-1E48D85470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0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urpl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ECAE7AA-4351-4C21-B3EB-5378990286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87B527-9C95-426A-A3A0-11C08ACAF5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D0DF32-DB86-4561-55C7-9DB54EA9684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9D41B97-87DB-815D-6359-6E93C38B809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7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bg>
      <p:bgPr>
        <a:solidFill>
          <a:srgbClr val="0072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0BAE2-2E0E-4E91-9C86-6137EC4D1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3"/>
            <a:ext cx="11329200" cy="122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ED251-D41F-4894-AE87-87B969EAF3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3" y="5076000"/>
            <a:ext cx="11329200" cy="4136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1A5DA7-AA85-49F2-BAAD-A171521305D3}"/>
              </a:ext>
            </a:extLst>
          </p:cNvPr>
          <p:cNvCxnSpPr/>
          <p:nvPr userDrawn="1"/>
        </p:nvCxnSpPr>
        <p:spPr>
          <a:xfrm>
            <a:off x="1799400" y="3927600"/>
            <a:ext cx="252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DD9D79-DCC4-4119-A5A5-C31167AB46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0000" y="1511999"/>
            <a:ext cx="8593200" cy="2412000"/>
          </a:xfrm>
        </p:spPr>
        <p:txBody>
          <a:bodyPr lIns="0" tIns="0" rIns="0" bIns="152400">
            <a:no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A31E7-103F-41CA-A05A-3385EB97E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000" y="3927600"/>
            <a:ext cx="8593200" cy="1152000"/>
          </a:xfrm>
        </p:spPr>
        <p:txBody>
          <a:bodyPr lIns="0" tIns="152400" rIns="0" bIns="0">
            <a:no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  <a:latin typeface="VAG Rounded Std Thin" panose="020F0402020204020204" pitchFamily="34" charset="0"/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B53C1-E319-48BB-3A25-F8AE2BDAAB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998" y="5494353"/>
            <a:ext cx="1133755" cy="1138498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1CECFB0-C293-5EBA-BB22-1B969325EE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879" y="5555347"/>
            <a:ext cx="1081123" cy="100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6C5B0-BCE9-4190-B09A-DBC0AA33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5FE0C-6F9B-4E90-8B7D-20A721057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1D29-2E01-48A5-96E1-EDB95AC10C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A6C1-B524-4083-8985-4658D9A351CB}" type="datetimeFigureOut">
              <a:rPr lang="en-GB" smtClean="0"/>
              <a:t>03/02/2025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DCDDF-CFCD-4C49-922F-73DA90588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BF52E-53C0-4F36-8CFC-2FC836391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8EB8B-7571-4EDF-8436-56B4162271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3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VAG Rounde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rinternet.org.uk/safer-internet-day/safer-internet-day-2025/education-resourc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dvice@childcomwales.org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hyperlink" Target="http://www.childcomwales.org.u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aschavandeweer.nl/2018/01/social-media-upda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KjyCZ8xdoQo?feature=oembed" TargetMode="Externa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bbc.co.uk/bitesize/articles/zxf6cx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90o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ullfact.org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channel4.com/news/factcheck" TargetMode="External"/><Relationship Id="rId5" Type="http://schemas.openxmlformats.org/officeDocument/2006/relationships/hyperlink" Target="https://www.bbc.co.uk/news/bbcverify" TargetMode="External"/><Relationship Id="rId4" Type="http://schemas.openxmlformats.org/officeDocument/2006/relationships/hyperlink" Target="https://www.snop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2065587" y="780729"/>
            <a:ext cx="7594600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February 2025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913490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3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47EA-5E53-2A36-139F-F972AFA38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0077" y="881586"/>
            <a:ext cx="10304835" cy="830997"/>
          </a:xfrm>
        </p:spPr>
        <p:txBody>
          <a:bodyPr/>
          <a:lstStyle/>
          <a:p>
            <a:r>
              <a:rPr lang="en-GB" b="1">
                <a:latin typeface="Arial"/>
                <a:cs typeface="Arial"/>
              </a:rPr>
              <a:t>Safer Internet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54633-C232-8E6E-4247-69A58A624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634" y="1990596"/>
            <a:ext cx="10304835" cy="2333972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GB" b="1">
                <a:latin typeface="Arial"/>
                <a:cs typeface="Arial"/>
              </a:rPr>
              <a:t>If you want to explore this issue further in your school, this month's Safer Internet Day topic is </a:t>
            </a:r>
            <a:r>
              <a:rPr lang="en-GB" b="1">
                <a:solidFill>
                  <a:schemeClr val="tx1"/>
                </a:solidFill>
                <a:latin typeface="Arial"/>
                <a:cs typeface="Arial"/>
              </a:rPr>
              <a:t>'Too good to be true? Protecting yourself and others from scams online'</a:t>
            </a:r>
          </a:p>
          <a:p>
            <a:endParaRPr lang="en-GB" b="1">
              <a:latin typeface="Arial"/>
              <a:cs typeface="Arial"/>
            </a:endParaRPr>
          </a:p>
          <a:p>
            <a:r>
              <a:rPr lang="en-GB" b="1">
                <a:latin typeface="Arial"/>
                <a:cs typeface="Arial"/>
              </a:rPr>
              <a:t>There are </a:t>
            </a:r>
            <a:r>
              <a:rPr lang="en-GB" b="1">
                <a:latin typeface="Arial"/>
                <a:cs typeface="Arial"/>
                <a:hlinkClick r:id="rId3"/>
              </a:rPr>
              <a:t>free resources available</a:t>
            </a:r>
            <a:r>
              <a:rPr lang="en-GB" b="1">
                <a:latin typeface="Arial"/>
                <a:cs typeface="Arial"/>
              </a:rPr>
              <a:t> for a range of ages</a:t>
            </a:r>
          </a:p>
        </p:txBody>
      </p:sp>
      <p:pic>
        <p:nvPicPr>
          <p:cNvPr id="5" name="Graphic 4" descr="Wireless outline">
            <a:extLst>
              <a:ext uri="{FF2B5EF4-FFF2-40B4-BE49-F238E27FC236}">
                <a16:creationId xmlns:a16="http://schemas.microsoft.com/office/drawing/2014/main" id="{561AF3BF-C34F-52D9-B735-C70ECED14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768" y="80255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2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3696182" y="2251740"/>
            <a:ext cx="5258651" cy="235327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You could also contact our </a:t>
            </a:r>
            <a:r>
              <a:rPr lang="en" sz="2200" u="sng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Advice team</a:t>
            </a: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: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</a:rPr>
              <a:t>0808 801 1000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3"/>
              </a:rPr>
              <a:t>advice@childcomwales.org.uk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  <a:hlinkClick r:id="rId3"/>
            </a:endParaRPr>
          </a:p>
          <a:p>
            <a:pPr marL="342900" indent="-342900">
              <a:lnSpc>
                <a:spcPct val="150000"/>
              </a:lnSpc>
              <a:buChar char="•"/>
            </a:pPr>
            <a:r>
              <a:rPr lang="en" sz="2200">
                <a:solidFill>
                  <a:schemeClr val="tx1"/>
                </a:solidFill>
                <a:latin typeface="Arial"/>
                <a:cs typeface="Arial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  <a:endParaRPr lang="en" sz="2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" name="Picture 1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A45DBD92-A22F-9DD7-CD0D-AA0CD9077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606" y="2335491"/>
            <a:ext cx="2205702" cy="2187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48893-66DF-A4B3-708A-F39739466C95}"/>
              </a:ext>
            </a:extLst>
          </p:cNvPr>
          <p:cNvSpPr txBox="1"/>
          <p:nvPr/>
        </p:nvSpPr>
        <p:spPr>
          <a:xfrm>
            <a:off x="895108" y="798653"/>
            <a:ext cx="10150997" cy="10533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latin typeface="Arial"/>
              </a:rPr>
              <a:t>If you are worried about anything after today's session you should speak to a </a:t>
            </a:r>
            <a:r>
              <a:rPr lang="en-GB" sz="2200" b="1">
                <a:latin typeface="Arial"/>
              </a:rPr>
              <a:t>trusted adult.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71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5440102" y="953934"/>
            <a:ext cx="3775164" cy="271653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Diolch!</a:t>
            </a:r>
            <a:b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</a:br>
            <a:r>
              <a:rPr lang="en" sz="4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Thanks! </a:t>
            </a:r>
            <a:endParaRPr sz="4800">
              <a:solidFill>
                <a:schemeClr val="tx1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461466" y="3659271"/>
            <a:ext cx="11266714" cy="111968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Our next Monthly Matter will be available on our website on </a:t>
            </a:r>
            <a:endParaRPr lang="en-US">
              <a:solidFill>
                <a:schemeClr val="dk1"/>
              </a:solidFill>
              <a:sym typeface="Trebuchet MS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9600" b="1">
                <a:solidFill>
                  <a:schemeClr val="dk1"/>
                </a:solidFill>
                <a:latin typeface="Arial"/>
                <a:ea typeface="Trebuchet MS"/>
                <a:cs typeface="Arial"/>
                <a:sym typeface="Trebuchet MS"/>
              </a:rPr>
              <a:t>Monday, March 3rd</a:t>
            </a:r>
            <a:endParaRPr lang="en-US" b="1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301" y="953934"/>
            <a:ext cx="1840005" cy="217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086" y="1293865"/>
            <a:ext cx="8122301" cy="2955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Last month, over 1,000 of you told us what your home means to you.</a:t>
            </a:r>
            <a:br>
              <a:rPr lang="en-US" sz="3200" b="1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endParaRPr lang="en-US" sz="3200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>
              <a:lnSpc>
                <a:spcPct val="150000"/>
              </a:lnSpc>
            </a:pPr>
            <a:r>
              <a:rPr lang="en-US" sz="3200">
                <a:latin typeface="Arial"/>
                <a:ea typeface="Trebuchet MS"/>
                <a:cs typeface="Arial"/>
                <a:sym typeface="Trebuchet MS"/>
              </a:rPr>
              <a:t>Here’s a taste of what we heard:</a:t>
            </a:r>
            <a:endParaRPr lang="en-GB" sz="320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25260" y="871461"/>
            <a:ext cx="9283171" cy="48731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>
              <a:lnSpc>
                <a:spcPct val="150000"/>
              </a:lnSpc>
              <a:spcAft>
                <a:spcPts val="400"/>
              </a:spcAft>
            </a:pPr>
            <a:r>
              <a:rPr lang="en-GB" sz="2000">
                <a:latin typeface="Arial"/>
                <a:cs typeface="Arial"/>
              </a:rPr>
              <a:t>Here are some of the top answers about what you loved about your home: </a:t>
            </a:r>
            <a:r>
              <a:rPr lang="en-GB" sz="2000" b="1">
                <a:latin typeface="Arial"/>
                <a:cs typeface="Arial"/>
              </a:rPr>
              <a:t>comfort and cosiness, your bed or bedroom, your family, and feeling safe</a:t>
            </a:r>
            <a:endParaRPr lang="en-US" b="1"/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endParaRPr lang="en-GB" sz="2000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r>
              <a:rPr lang="en-GB" sz="2000">
                <a:latin typeface="Arial"/>
                <a:cs typeface="Arial"/>
              </a:rPr>
              <a:t>When it comes to doing schoolwork at home, you valued </a:t>
            </a:r>
            <a:r>
              <a:rPr lang="en-GB" sz="2000" b="1">
                <a:latin typeface="Arial"/>
                <a:cs typeface="Arial"/>
              </a:rPr>
              <a:t>privacy, a quiet space, and a desk</a:t>
            </a:r>
            <a:endParaRPr lang="en-GB" sz="2000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endParaRPr lang="en-GB" sz="2000">
              <a:latin typeface="Arial"/>
              <a:cs typeface="Arial"/>
            </a:endParaRPr>
          </a:p>
          <a:p>
            <a:pPr marL="457200">
              <a:lnSpc>
                <a:spcPct val="150000"/>
              </a:lnSpc>
              <a:spcAft>
                <a:spcPts val="400"/>
              </a:spcAft>
            </a:pPr>
            <a:r>
              <a:rPr lang="en-GB" sz="2000">
                <a:latin typeface="Arial"/>
                <a:cs typeface="Arial"/>
              </a:rPr>
              <a:t>We asked you, 'what makes a good home?' You said </a:t>
            </a:r>
            <a:r>
              <a:rPr lang="en-GB" sz="2000" b="1">
                <a:latin typeface="Arial"/>
                <a:cs typeface="Arial"/>
              </a:rPr>
              <a:t>family, safety, and comfort</a:t>
            </a:r>
            <a:r>
              <a:rPr lang="en-GB" sz="2000">
                <a:latin typeface="Arial"/>
                <a:cs typeface="Arial"/>
              </a:rPr>
              <a:t> </a:t>
            </a:r>
          </a:p>
          <a:p>
            <a:pPr algn="ctr"/>
            <a:endParaRPr lang="en-GB" sz="2400">
              <a:latin typeface="Arial"/>
              <a:cs typeface="Arial"/>
            </a:endParaRPr>
          </a:p>
        </p:txBody>
      </p:sp>
      <p:pic>
        <p:nvPicPr>
          <p:cNvPr id="4" name="Picture 3" descr="A heart and house logo&#10;&#10;AI-generated content may be incorrect.">
            <a:extLst>
              <a:ext uri="{FF2B5EF4-FFF2-40B4-BE49-F238E27FC236}">
                <a16:creationId xmlns:a16="http://schemas.microsoft.com/office/drawing/2014/main" id="{353CE972-E2B3-6025-17F1-5289E994F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8" y="755621"/>
            <a:ext cx="1363153" cy="1407364"/>
          </a:xfrm>
          <a:prstGeom prst="rect">
            <a:avLst/>
          </a:prstGeom>
        </p:spPr>
      </p:pic>
      <p:pic>
        <p:nvPicPr>
          <p:cNvPr id="5" name="Picture 4" descr="A table with a chair and a book and pencils&#10;&#10;AI-generated content may be incorrect.">
            <a:extLst>
              <a:ext uri="{FF2B5EF4-FFF2-40B4-BE49-F238E27FC236}">
                <a16:creationId xmlns:a16="http://schemas.microsoft.com/office/drawing/2014/main" id="{159CC70B-26F5-B3C9-8E2E-CD725AEA5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42" y="2540480"/>
            <a:ext cx="1366748" cy="1403231"/>
          </a:xfrm>
          <a:prstGeom prst="rect">
            <a:avLst/>
          </a:prstGeom>
        </p:spPr>
      </p:pic>
      <p:pic>
        <p:nvPicPr>
          <p:cNvPr id="6" name="Picture 5" descr="A group of people with a heart&#10;&#10;AI-generated content may be incorrect.">
            <a:extLst>
              <a:ext uri="{FF2B5EF4-FFF2-40B4-BE49-F238E27FC236}">
                <a16:creationId xmlns:a16="http://schemas.microsoft.com/office/drawing/2014/main" id="{8C08CF73-70C0-321A-41CE-A00D5044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38" y="4246352"/>
            <a:ext cx="1618532" cy="13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2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ctrTitle"/>
          </p:nvPr>
        </p:nvSpPr>
        <p:spPr>
          <a:xfrm>
            <a:off x="4367539" y="840799"/>
            <a:ext cx="7070679" cy="406280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2800" b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February</a:t>
            </a:r>
            <a:r>
              <a:rPr lang="en" sz="2800" b="1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’s Monthly Matter </a:t>
            </a:r>
            <a:r>
              <a:rPr lang="en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is asking you if you know what is real and what is fake online?</a:t>
            </a:r>
            <a:br>
              <a:rPr lang="en" sz="2800">
                <a:latin typeface="Arial" panose="020B0604020202020204" pitchFamily="34" charset="0"/>
                <a:ea typeface="Trebuchet MS"/>
                <a:cs typeface="Arial" panose="020B0604020202020204" pitchFamily="34" charset="0"/>
              </a:rPr>
            </a:br>
            <a:br>
              <a:rPr lang="en" sz="2800" b="1">
                <a:latin typeface="Arial"/>
                <a:ea typeface="Trebuchet MS"/>
                <a:cs typeface="Arial"/>
                <a:sym typeface="Trebuchet MS"/>
              </a:rPr>
            </a:br>
            <a:r>
              <a:rPr lang="en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Remember: Article 17 says </a:t>
            </a:r>
            <a:r>
              <a:rPr lang="en-GB" sz="2800">
                <a:solidFill>
                  <a:schemeClr val="tx1"/>
                </a:solidFill>
                <a:latin typeface="Arial"/>
                <a:ea typeface="Trebuchet MS"/>
                <a:cs typeface="Arial"/>
                <a:sym typeface="Trebuchet MS"/>
              </a:rPr>
              <a:t>you have the right to get information in lots of ways, as long as it’s safe.</a:t>
            </a:r>
            <a:endParaRPr lang="en-GB" sz="28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7" name="Picture 6" descr="A close-up of a smart phone&#10;&#10;AI-generated content may be incorrect.">
            <a:extLst>
              <a:ext uri="{FF2B5EF4-FFF2-40B4-BE49-F238E27FC236}">
                <a16:creationId xmlns:a16="http://schemas.microsoft.com/office/drawing/2014/main" id="{0E3EE4C3-68CB-EF02-0B48-649EB0E61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83032" y="1235614"/>
            <a:ext cx="3347963" cy="2431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14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onthly Matter - February 2025: Real or fake information online">
            <a:hlinkClick r:id="" action="ppaction://media"/>
            <a:extLst>
              <a:ext uri="{FF2B5EF4-FFF2-40B4-BE49-F238E27FC236}">
                <a16:creationId xmlns:a16="http://schemas.microsoft.com/office/drawing/2014/main" id="{A52ACF1B-27B1-CE4D-985B-6220D99202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61" y="-5166"/>
            <a:ext cx="12184008" cy="68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79EA9B4-8BB0-3227-CC7F-B16F7082D8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7536" b="282"/>
          <a:stretch/>
        </p:blipFill>
        <p:spPr>
          <a:xfrm>
            <a:off x="695739" y="978932"/>
            <a:ext cx="5513740" cy="389519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04BD3C-ED61-0AA3-7AC9-006E4752A267}"/>
              </a:ext>
            </a:extLst>
          </p:cNvPr>
          <p:cNvSpPr txBox="1"/>
          <p:nvPr/>
        </p:nvSpPr>
        <p:spPr>
          <a:xfrm>
            <a:off x="6827427" y="978699"/>
            <a:ext cx="4181420" cy="40010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/>
                <a:cs typeface="Arial"/>
              </a:rPr>
              <a:t>You can complete the whole BBC Bitesize 'Fake News Quiz' quiz here: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/>
                <a:ea typeface="+mn-lt"/>
                <a:cs typeface="+mn-lt"/>
                <a:hlinkClick r:id="rId4"/>
              </a:rPr>
              <a:t>Quiz: Can you spot the fake news stories from 2024? - BBC Bitesize</a:t>
            </a:r>
            <a:endParaRPr lang="en-GB" sz="2400">
              <a:latin typeface="VAG Rounded Std Ligh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58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465" y="893810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1) 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58" y="2121600"/>
            <a:ext cx="10632345" cy="26189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How do you know what’s real and what’s not online?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Have you ever believed something you saw online that turned out to be fake</a:t>
            </a: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?</a:t>
            </a:r>
            <a:r>
              <a:rPr lang="en-US" sz="26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How can you check if something is real or not?</a:t>
            </a:r>
            <a:endParaRPr lang="en-US" sz="2600" b="0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66" y="629913"/>
            <a:ext cx="1513400" cy="13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8271" y="1448090"/>
            <a:ext cx="10073834" cy="415498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SzPts val="2120"/>
            </a:pPr>
            <a:r>
              <a:rPr lang="en-GB" sz="1800">
                <a:solidFill>
                  <a:schemeClr val="tx1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(Each young person can do this individually or a teacher can do it on behalf of the class)</a:t>
            </a:r>
            <a:endParaRPr lang="en-US" sz="1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8166" y="721590"/>
            <a:ext cx="9218315" cy="498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  <a:buSzPts val="2120"/>
            </a:pPr>
            <a:r>
              <a:rPr lang="en-GB" sz="2000">
                <a:latin typeface="Arial"/>
                <a:ea typeface="Trebuchet MS"/>
                <a:cs typeface="Arial"/>
                <a:sym typeface="Trebuchet MS"/>
              </a:rPr>
              <a:t>2) Share your ideas with us by using the 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</a:rPr>
              <a:t>QR code or </a:t>
            </a:r>
            <a:r>
              <a:rPr lang="en-GB" sz="2000" b="1">
                <a:latin typeface="Arial"/>
                <a:ea typeface="Trebuchet MS"/>
                <a:cs typeface="Arial"/>
                <a:sym typeface="Trebuchet MS"/>
                <a:hlinkClick r:id="rId3"/>
              </a:rPr>
              <a:t>survey link</a:t>
            </a:r>
            <a:endParaRPr lang="en-GB" sz="2000" b="1"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84" y="720798"/>
            <a:ext cx="1401864" cy="1885265"/>
          </a:xfrm>
          <a:prstGeom prst="rect">
            <a:avLst/>
          </a:prstGeom>
        </p:spPr>
      </p:pic>
      <p:pic>
        <p:nvPicPr>
          <p:cNvPr id="4" name="Picture 3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540EC3F1-9B23-0E9C-A0CE-DE080D50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0379" y="2127142"/>
            <a:ext cx="2371242" cy="2371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A73BB-F047-9E0B-0A5D-45E1C2F47BCA}"/>
              </a:ext>
            </a:extLst>
          </p:cNvPr>
          <p:cNvSpPr txBox="1"/>
          <p:nvPr/>
        </p:nvSpPr>
        <p:spPr>
          <a:xfrm>
            <a:off x="3990814" y="4636576"/>
            <a:ext cx="4210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>
                <a:latin typeface="Arial"/>
                <a:ea typeface="+mn-lt"/>
                <a:cs typeface="+mn-lt"/>
                <a:hlinkClick r:id="rId3"/>
              </a:rPr>
              <a:t>https://online1.snapsurveys.com/90oau</a:t>
            </a:r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452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0474-F463-B243-9B3C-27F5D0E98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9913" y="830870"/>
            <a:ext cx="4672662" cy="609398"/>
          </a:xfrm>
        </p:spPr>
        <p:txBody>
          <a:bodyPr/>
          <a:lstStyle/>
          <a:p>
            <a:r>
              <a:rPr lang="en-GB" sz="4400" b="1">
                <a:latin typeface="Arial"/>
                <a:cs typeface="Arial"/>
              </a:rPr>
              <a:t>Useful Links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F7576-640B-2038-E786-35E2B238E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78" y="1835260"/>
            <a:ext cx="9520749" cy="3659976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200">
                <a:solidFill>
                  <a:schemeClr val="tx1"/>
                </a:solidFill>
                <a:latin typeface="Arial"/>
                <a:cs typeface="Arial"/>
              </a:rPr>
              <a:t>These websites can help you to spot the facts from the fibs! </a:t>
            </a: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200">
                <a:latin typeface="Arial"/>
                <a:cs typeface="Arial"/>
                <a:hlinkClick r:id="rId3"/>
              </a:rPr>
              <a:t>https://fullfact.org/</a:t>
            </a:r>
            <a:endParaRPr lang="en-GB" sz="22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200">
                <a:latin typeface="Arial"/>
                <a:cs typeface="Arial"/>
                <a:hlinkClick r:id="rId4"/>
              </a:rPr>
              <a:t>https://www.snopes.com/</a:t>
            </a:r>
            <a:endParaRPr lang="en-GB" sz="22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200">
                <a:latin typeface="Arial"/>
                <a:cs typeface="Arial"/>
                <a:hlinkClick r:id="rId5"/>
              </a:rPr>
              <a:t>https://www.bbc.co.uk/news/bbcverify</a:t>
            </a:r>
            <a:endParaRPr lang="en-GB" sz="2200">
              <a:latin typeface="Arial"/>
              <a:cs typeface="Arial"/>
            </a:endParaRPr>
          </a:p>
          <a:p>
            <a:pPr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GB" sz="2200">
                <a:latin typeface="Arial"/>
                <a:cs typeface="Arial"/>
                <a:hlinkClick r:id="rId6"/>
              </a:rPr>
              <a:t>https://www.channel4.com/news/factcheck</a:t>
            </a:r>
          </a:p>
          <a:p>
            <a:endParaRPr lang="en-GB"/>
          </a:p>
        </p:txBody>
      </p:sp>
      <p:pic>
        <p:nvPicPr>
          <p:cNvPr id="4" name="Picture 3" descr="A white check mark on a green circle&#10;&#10;AI-generated content may be incorrect.">
            <a:extLst>
              <a:ext uri="{FF2B5EF4-FFF2-40B4-BE49-F238E27FC236}">
                <a16:creationId xmlns:a16="http://schemas.microsoft.com/office/drawing/2014/main" id="{E76218A1-5FEF-8227-45F6-C20B735CC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52" y="621885"/>
            <a:ext cx="1015173" cy="10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21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omm">
      <a:dk1>
        <a:sysClr val="windowText" lastClr="000000"/>
      </a:dk1>
      <a:lt1>
        <a:sysClr val="window" lastClr="FFFFFF"/>
      </a:lt1>
      <a:dk2>
        <a:srgbClr val="414042"/>
      </a:dk2>
      <a:lt2>
        <a:srgbClr val="ED1556"/>
      </a:lt2>
      <a:accent1>
        <a:srgbClr val="0072BC"/>
      </a:accent1>
      <a:accent2>
        <a:srgbClr val="FDB913"/>
      </a:accent2>
      <a:accent3>
        <a:srgbClr val="27AAE1"/>
      </a:accent3>
      <a:accent4>
        <a:srgbClr val="EE3D96"/>
      </a:accent4>
      <a:accent5>
        <a:srgbClr val="A978B4"/>
      </a:accent5>
      <a:accent6>
        <a:srgbClr val="B3D235"/>
      </a:accent6>
      <a:hlink>
        <a:srgbClr val="0563C1"/>
      </a:hlink>
      <a:folHlink>
        <a:srgbClr val="954F72"/>
      </a:folHlink>
    </a:clrScheme>
    <a:fontScheme name="CCom">
      <a:majorFont>
        <a:latin typeface="VAG Rounded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2018.potx" id="{B0D8CF57-D8FC-43EB-9088-CCE5842F2899}" vid="{29BCE122-BF80-41C0-B566-8E18204F27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3" ma:contentTypeDescription="Create a new document." ma:contentTypeScope="" ma:versionID="cb5b3e74163a68f1ab1a330863cd8ca5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8bc8f9ba61cafd898dfa14d4fbdc3b0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Props1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97DADB-92D7-45B0-8AF2-1EEFE48AAA19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Monthly Matter – February 2025</vt:lpstr>
      <vt:lpstr>PowerPoint Presentation</vt:lpstr>
      <vt:lpstr>PowerPoint Presentation</vt:lpstr>
      <vt:lpstr>February’s Monthly Matter is asking you if you know what is real and what is fake online?  Remember: Article 17 says you have the right to get information in lots of ways, as long as it’s safe.</vt:lpstr>
      <vt:lpstr>PowerPoint Presentation</vt:lpstr>
      <vt:lpstr>PowerPoint Presentation</vt:lpstr>
      <vt:lpstr>PowerPoint Presentation</vt:lpstr>
      <vt:lpstr>PowerPoint Presentation</vt:lpstr>
      <vt:lpstr>Useful Links</vt:lpstr>
      <vt:lpstr>Safer Internet Day</vt:lpstr>
      <vt:lpstr>PowerPoint Presentation</vt:lpstr>
      <vt:lpstr>Diolch! Thanks!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2</cp:revision>
  <dcterms:created xsi:type="dcterms:W3CDTF">2019-03-26T15:18:01Z</dcterms:created>
  <dcterms:modified xsi:type="dcterms:W3CDTF">2025-02-03T14:47:57Z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