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7"/>
  </p:notesMasterIdLst>
  <p:sldIdLst>
    <p:sldId id="299" r:id="rId5"/>
    <p:sldId id="258" r:id="rId6"/>
    <p:sldId id="317" r:id="rId7"/>
    <p:sldId id="260" r:id="rId8"/>
    <p:sldId id="330" r:id="rId9"/>
    <p:sldId id="338" r:id="rId10"/>
    <p:sldId id="262" r:id="rId11"/>
    <p:sldId id="265" r:id="rId12"/>
    <p:sldId id="335" r:id="rId13"/>
    <p:sldId id="340" r:id="rId14"/>
    <p:sldId id="341" r:id="rId15"/>
    <p:sldId id="263" r:id="rId16"/>
  </p:sldIdLst>
  <p:sldSz cx="12192000" cy="6858000"/>
  <p:notesSz cx="6858000" cy="9144000"/>
  <p:embeddedFontLst>
    <p:embeddedFont>
      <p:font typeface="VAG Rounded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B00"/>
    <a:srgbClr val="0072BC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F54207-E965-B99E-A8EF-D385368DDF10}" v="421" dt="2025-02-03T13:19:37.799"/>
    <p1510:client id="{96E3D1A1-601D-DABE-BB1C-E94D264776B7}" v="90" dt="2025-02-03T13:50:50.474"/>
    <p1510:client id="{AEEF9CA0-2EC1-5453-5146-8ED66D7C09D1}" v="360" dt="2025-02-03T14:06:48.373"/>
    <p1510:client id="{B29684C6-73DF-E3A7-D9A3-99D9EB4EDE34}" v="222" dt="2025-02-03T12:07:05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B8684-0030-43AE-8325-7AEBE11449C2}" type="datetimeFigureOut"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D3664-EE8E-41FE-A72B-89C59E5BB8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6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GlfVfFejzk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articles/zxf6cx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90oau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GB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905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You could also contact &amp; speak to</a:t>
            </a:r>
            <a:r>
              <a:rPr lang="en">
                <a:latin typeface="VAGRounded Lt"/>
                <a:sym typeface="Trebuchet MS"/>
              </a:rPr>
              <a:t>:</a:t>
            </a:r>
            <a:endParaRPr lang="en" sz="1200">
              <a:solidFill>
                <a:schemeClr val="tx1"/>
              </a:solidFill>
              <a:latin typeface="VAGRounded Lt"/>
              <a:sym typeface="Trebuchet MS"/>
            </a:endParaRPr>
          </a:p>
          <a:p>
            <a:pPr>
              <a:lnSpc>
                <a:spcPct val="150000"/>
              </a:lnSpc>
            </a:pPr>
            <a:endParaRPr lang="en" sz="1200">
              <a:solidFill>
                <a:schemeClr val="tx1"/>
              </a:solidFill>
              <a:latin typeface="VAGRounded Lt" panose="00000400000000000000" pitchFamily="2" charset="0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Childline – 0800 1111</a:t>
            </a:r>
            <a:endParaRPr lang="en" sz="1200">
              <a:solidFill>
                <a:schemeClr val="tx1"/>
              </a:solidFill>
              <a:latin typeface="VAGRounded Lt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Meic – 080880 23456</a:t>
            </a:r>
            <a:endParaRPr lang="en-GB" sz="1200">
              <a:solidFill>
                <a:schemeClr val="tx1"/>
              </a:solidFill>
              <a:latin typeface="VAGRounded Lt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995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640AF-C863-783F-C2D9-20B6E001F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C48F72-AD79-5DE5-09A6-391B1CD6B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64FF5D-4DDA-5BAA-F92A-03A26E0D9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5F55C-BAAB-D7BC-072F-50A3CC7B99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13afc033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Linc </a:t>
            </a:r>
            <a:r>
              <a:rPr lang="en-US" err="1">
                <a:ea typeface="Calibri"/>
                <a:cs typeface="Calibri"/>
              </a:rPr>
              <a:t>i'r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fideo</a:t>
            </a:r>
            <a:r>
              <a:rPr lang="en-US">
                <a:ea typeface="Calibri"/>
                <a:cs typeface="Calibri"/>
              </a:rPr>
              <a:t>: </a:t>
            </a:r>
            <a:r>
              <a:rPr lang="en-US">
                <a:hlinkClick r:id="rId3"/>
              </a:rPr>
              <a:t>https://youtu.be/EGlfVfFejzk</a:t>
            </a:r>
            <a:r>
              <a:rPr lang="en-US"/>
              <a:t> 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34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Linc </a:t>
            </a:r>
            <a:r>
              <a:rPr lang="en-US" err="1">
                <a:ea typeface="Calibri"/>
                <a:cs typeface="Calibri"/>
              </a:rPr>
              <a:t>i'r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cwis</a:t>
            </a:r>
            <a:r>
              <a:rPr lang="en-US">
                <a:ea typeface="Calibri"/>
                <a:cs typeface="Calibri"/>
              </a:rPr>
              <a:t>: </a:t>
            </a:r>
            <a:r>
              <a:rPr lang="en-US">
                <a:hlinkClick r:id="rId3"/>
              </a:rPr>
              <a:t>https://www.bbc.co.uk/bitesize/articles/zxf6cxs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117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GB"/>
              <a:t>Mae </a:t>
            </a:r>
            <a:r>
              <a:rPr lang="en-GB" err="1"/>
              <a:t>deunyddiau</a:t>
            </a:r>
            <a:r>
              <a:rPr lang="en-GB"/>
              <a:t> </a:t>
            </a:r>
            <a:r>
              <a:rPr lang="en-GB" err="1"/>
              <a:t>ategol</a:t>
            </a:r>
            <a:r>
              <a:rPr lang="en-GB"/>
              <a:t> </a:t>
            </a:r>
            <a:r>
              <a:rPr lang="en-GB" err="1"/>
              <a:t>ar</a:t>
            </a:r>
            <a:r>
              <a:rPr lang="en-GB"/>
              <a:t> </a:t>
            </a:r>
            <a:r>
              <a:rPr lang="en-GB" err="1"/>
              <a:t>ein</a:t>
            </a:r>
            <a:r>
              <a:rPr lang="en-GB"/>
              <a:t> </a:t>
            </a:r>
            <a:r>
              <a:rPr lang="en-GB" err="1"/>
              <a:t>tudalen</a:t>
            </a:r>
            <a:r>
              <a:rPr lang="en-GB"/>
              <a:t> </a:t>
            </a:r>
            <a:r>
              <a:rPr lang="en-GB" err="1"/>
              <a:t>gwe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 </a:t>
            </a:r>
            <a:r>
              <a:rPr lang="en-GB" err="1"/>
              <a:t>blant</a:t>
            </a:r>
            <a:r>
              <a:rPr lang="en-GB"/>
              <a:t> ag </a:t>
            </a:r>
            <a:r>
              <a:rPr lang="en-GB" err="1"/>
              <a:t>anghenion</a:t>
            </a:r>
            <a:r>
              <a:rPr lang="en-GB"/>
              <a:t> </a:t>
            </a:r>
            <a:r>
              <a:rPr lang="en-GB" err="1"/>
              <a:t>dysgu</a:t>
            </a:r>
            <a:r>
              <a:rPr lang="en-GB"/>
              <a:t> </a:t>
            </a:r>
            <a:r>
              <a:rPr lang="en-GB" err="1"/>
              <a:t>ychwanegol</a:t>
            </a:r>
            <a:endParaRPr lang="en-US" err="1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tabLst/>
              <a:defRPr/>
            </a:pPr>
            <a:endParaRPr lang="en-GB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/>
              </a:rPr>
              <a:t>Linc </a:t>
            </a:r>
            <a:r>
              <a:rPr lang="en-US" err="1">
                <a:cs typeface="Calibri"/>
              </a:rPr>
              <a:t>i'r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holiadur</a:t>
            </a:r>
            <a:r>
              <a:rPr lang="en-US">
                <a:cs typeface="Calibri"/>
              </a:rPr>
              <a:t>: </a:t>
            </a:r>
            <a:r>
              <a:rPr lang="en-US">
                <a:hlinkClick r:id="rId3"/>
              </a:rPr>
              <a:t>https://online1.snapsurveys.com/90oau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3493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GB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567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B8221A8F-4D3A-40E7-E0A4-DA5F22D619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D7AF87-3CE7-9E73-FB97-F40A9D2B12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5184D7-B6DC-75B4-DBCD-A1D601897E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 Blue">
    <p:bg>
      <p:bgPr>
        <a:solidFill>
          <a:srgbClr val="F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4" cy="1138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79" y="5555347"/>
            <a:ext cx="1081123" cy="10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812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9" name="Picture 8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358199-9C12-6265-B141-944DC5B22D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74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E7177-9AB3-64F6-C376-9BD1D6FC4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240EE6F-BF4C-C25C-E449-36E1B13564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8AA99-66A9-78CA-E06D-E03EE730A0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29D90C22-DFCA-89B0-6976-B1DA9DD7DD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D739E-EFF1-5A7A-A658-1C43BD00CB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14" name="Picture 13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54F5B066-85A4-290A-F6B7-6DF5E9D85E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1861-8307-27A2-00F4-B5896B9D7A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F5FACD-5321-506C-F7D3-1E48D854708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D0DF32-DB86-4561-55C7-9DB54EA968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9D41B97-87DB-815D-6359-6E93C38B80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rinternet.org.uk/safer-internet-day/safer-internet-day-2025/education-resource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yngor@complantcymru.org.u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hyperlink" Target="http://www.complantcymru.org.u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EGlfVfFejzk?feature=oembed" TargetMode="Externa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bbc.co.uk/bitesize/articles/zxf6cx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90oa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ullfact.org/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channel4.com/news/factcheck" TargetMode="External"/><Relationship Id="rId5" Type="http://schemas.openxmlformats.org/officeDocument/2006/relationships/hyperlink" Target="https://www.bbc.co.uk/news/bbcverify" TargetMode="External"/><Relationship Id="rId4" Type="http://schemas.openxmlformats.org/officeDocument/2006/relationships/hyperlink" Target="https://www.snope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2065587" y="780729"/>
            <a:ext cx="7594600" cy="8377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" sz="4000">
                <a:latin typeface="Arial"/>
                <a:ea typeface="Trebuchet MS"/>
                <a:cs typeface="Arial"/>
                <a:sym typeface="Trebuchet MS"/>
              </a:rPr>
              <a:t>Mater y Mis –</a:t>
            </a:r>
            <a:r>
              <a:rPr lang="en-GB" sz="40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4000" err="1">
                <a:latin typeface="Arial"/>
                <a:ea typeface="Trebuchet MS"/>
                <a:cs typeface="Arial"/>
                <a:sym typeface="Trebuchet MS"/>
              </a:rPr>
              <a:t>Chwefror</a:t>
            </a:r>
            <a:r>
              <a:rPr lang="en-GB" sz="4000">
                <a:latin typeface="Arial"/>
                <a:ea typeface="Trebuchet MS"/>
                <a:cs typeface="Arial"/>
                <a:sym typeface="Trebuchet MS"/>
              </a:rPr>
              <a:t> 2025</a:t>
            </a:r>
            <a:r>
              <a:rPr lang="en" sz="3300">
                <a:latin typeface="Arial"/>
                <a:cs typeface="Arial"/>
              </a:rPr>
              <a:t> </a:t>
            </a:r>
            <a:endParaRPr lang="en-US" sz="3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475" y="1618522"/>
            <a:ext cx="6654824" cy="383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4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A7047EA-5E53-2A36-139F-F972AFA38392}"/>
              </a:ext>
            </a:extLst>
          </p:cNvPr>
          <p:cNvSpPr>
            <a:spLocks noGrp="1"/>
          </p:cNvSpPr>
          <p:nvPr/>
        </p:nvSpPr>
        <p:spPr>
          <a:xfrm>
            <a:off x="1310949" y="917605"/>
            <a:ext cx="9777297" cy="132959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VAG Rounded" pitchFamily="50" charset="0"/>
                <a:ea typeface="+mj-ea"/>
                <a:cs typeface="+mj-cs"/>
              </a:defRPr>
            </a:lvl1pPr>
          </a:lstStyle>
          <a:p>
            <a:r>
              <a:rPr lang="en-GB" sz="4800" b="1" err="1">
                <a:latin typeface="Arial"/>
                <a:cs typeface="Arial"/>
              </a:rPr>
              <a:t>Diwrnod</a:t>
            </a:r>
            <a:r>
              <a:rPr lang="en-GB" sz="4800" b="1">
                <a:latin typeface="Arial"/>
                <a:cs typeface="Arial"/>
              </a:rPr>
              <a:t> </a:t>
            </a:r>
            <a:r>
              <a:rPr lang="en-GB" sz="4800" b="1" err="1">
                <a:latin typeface="Arial"/>
                <a:cs typeface="Arial"/>
              </a:rPr>
              <a:t>defnyddio'r</a:t>
            </a:r>
            <a:r>
              <a:rPr lang="en-GB" sz="4800" b="1">
                <a:latin typeface="Arial"/>
                <a:cs typeface="Arial"/>
              </a:rPr>
              <a:t> </a:t>
            </a:r>
            <a:r>
              <a:rPr lang="en-GB" sz="4800" b="1" err="1">
                <a:latin typeface="Arial"/>
                <a:cs typeface="Arial"/>
              </a:rPr>
              <a:t>Rhyngrwyd</a:t>
            </a:r>
            <a:r>
              <a:rPr lang="en-GB" sz="4800" b="1">
                <a:latin typeface="Arial"/>
                <a:cs typeface="Arial"/>
              </a:rPr>
              <a:t> </a:t>
            </a:r>
            <a:r>
              <a:rPr lang="en-GB" sz="4800" b="1" err="1">
                <a:latin typeface="Arial"/>
                <a:cs typeface="Arial"/>
              </a:rPr>
              <a:t>yn</a:t>
            </a:r>
            <a:r>
              <a:rPr lang="en-GB" sz="4800" b="1">
                <a:latin typeface="Arial"/>
                <a:cs typeface="Arial"/>
              </a:rPr>
              <a:t> </a:t>
            </a:r>
            <a:r>
              <a:rPr lang="en-GB" sz="4800" b="1" err="1">
                <a:latin typeface="Arial"/>
                <a:cs typeface="Arial"/>
              </a:rPr>
              <a:t>fwy</a:t>
            </a:r>
            <a:r>
              <a:rPr lang="en-GB" sz="4800" b="1">
                <a:latin typeface="Arial"/>
                <a:cs typeface="Arial"/>
              </a:rPr>
              <a:t> </a:t>
            </a:r>
            <a:r>
              <a:rPr lang="en-GB" sz="4800" b="1" err="1">
                <a:latin typeface="Arial"/>
                <a:cs typeface="Arial"/>
              </a:rPr>
              <a:t>diogel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5CDF87-B0EB-7DF5-C623-FE2AB99DF7F0}"/>
              </a:ext>
            </a:extLst>
          </p:cNvPr>
          <p:cNvSpPr txBox="1"/>
          <p:nvPr/>
        </p:nvSpPr>
        <p:spPr>
          <a:xfrm>
            <a:off x="680885" y="2613017"/>
            <a:ext cx="10836376" cy="33547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err="1">
                <a:solidFill>
                  <a:srgbClr val="ED1556"/>
                </a:solidFill>
                <a:latin typeface="Arial"/>
                <a:cs typeface="Arial"/>
              </a:rPr>
              <a:t>Os</a:t>
            </a:r>
            <a:r>
              <a:rPr lang="en-GB" sz="2800" b="1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GB" sz="2800" b="1" err="1">
                <a:solidFill>
                  <a:srgbClr val="ED1556"/>
                </a:solidFill>
                <a:latin typeface="Arial"/>
                <a:cs typeface="Arial"/>
              </a:rPr>
              <a:t>rydych</a:t>
            </a:r>
            <a:r>
              <a:rPr lang="en-GB" sz="2800" b="1">
                <a:solidFill>
                  <a:srgbClr val="ED1556"/>
                </a:solidFill>
                <a:latin typeface="Arial"/>
                <a:cs typeface="Arial"/>
              </a:rPr>
              <a:t> chi </a:t>
            </a:r>
            <a:r>
              <a:rPr lang="en-GB" sz="2800" b="1" err="1">
                <a:solidFill>
                  <a:srgbClr val="ED1556"/>
                </a:solidFill>
                <a:latin typeface="Arial"/>
                <a:cs typeface="Arial"/>
              </a:rPr>
              <a:t>eisiau</a:t>
            </a:r>
            <a:r>
              <a:rPr lang="en-GB" sz="2800" b="1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GB" sz="2800" b="1" err="1">
                <a:solidFill>
                  <a:srgbClr val="ED1556"/>
                </a:solidFill>
                <a:latin typeface="Arial"/>
                <a:cs typeface="Arial"/>
              </a:rPr>
              <a:t>ystyried</a:t>
            </a:r>
            <a:r>
              <a:rPr lang="en-GB" sz="2800" b="1">
                <a:solidFill>
                  <a:srgbClr val="ED1556"/>
                </a:solidFill>
                <a:latin typeface="Arial"/>
                <a:cs typeface="Arial"/>
              </a:rPr>
              <a:t> y </a:t>
            </a:r>
            <a:r>
              <a:rPr lang="en-GB" sz="2800" b="1" err="1">
                <a:solidFill>
                  <a:srgbClr val="ED1556"/>
                </a:solidFill>
                <a:latin typeface="Arial"/>
                <a:cs typeface="Arial"/>
              </a:rPr>
              <a:t>pwnc</a:t>
            </a:r>
            <a:r>
              <a:rPr lang="en-GB" sz="2800" b="1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GB" sz="2800" b="1" err="1">
                <a:solidFill>
                  <a:srgbClr val="ED1556"/>
                </a:solidFill>
                <a:latin typeface="Arial"/>
                <a:cs typeface="Arial"/>
              </a:rPr>
              <a:t>yma</a:t>
            </a:r>
            <a:r>
              <a:rPr lang="en-GB" sz="2800" b="1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GB" sz="2800" b="1" err="1">
                <a:solidFill>
                  <a:srgbClr val="ED1556"/>
                </a:solidFill>
                <a:latin typeface="Arial"/>
                <a:cs typeface="Arial"/>
              </a:rPr>
              <a:t>yn</a:t>
            </a:r>
            <a:r>
              <a:rPr lang="en-GB" sz="2800" b="1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GB" sz="2800" b="1" err="1">
                <a:solidFill>
                  <a:srgbClr val="ED1556"/>
                </a:solidFill>
                <a:latin typeface="Arial"/>
                <a:cs typeface="Arial"/>
              </a:rPr>
              <a:t>bellach</a:t>
            </a:r>
            <a:r>
              <a:rPr lang="en-GB" sz="2800" b="1">
                <a:solidFill>
                  <a:srgbClr val="ED1556"/>
                </a:solidFill>
                <a:latin typeface="Arial"/>
                <a:cs typeface="Arial"/>
              </a:rPr>
              <a:t>, </a:t>
            </a:r>
            <a:r>
              <a:rPr lang="en-GB" sz="2800" b="1" err="1">
                <a:solidFill>
                  <a:srgbClr val="ED1556"/>
                </a:solidFill>
                <a:latin typeface="Arial"/>
                <a:cs typeface="Arial"/>
              </a:rPr>
              <a:t>pwnc</a:t>
            </a:r>
            <a:r>
              <a:rPr lang="en-GB" sz="2800" b="1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GB" sz="2800" b="1" err="1">
                <a:solidFill>
                  <a:srgbClr val="ED1556"/>
                </a:solidFill>
                <a:latin typeface="Arial"/>
                <a:cs typeface="Arial"/>
              </a:rPr>
              <a:t>Diwrnod</a:t>
            </a:r>
            <a:r>
              <a:rPr lang="en-GB" sz="2800" b="1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GB" sz="2800" b="1" err="1">
                <a:solidFill>
                  <a:srgbClr val="ED1556"/>
                </a:solidFill>
                <a:latin typeface="Arial"/>
                <a:cs typeface="Arial"/>
              </a:rPr>
              <a:t>Defnyddio'r</a:t>
            </a:r>
            <a:r>
              <a:rPr lang="en-GB" sz="2800" b="1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GB" sz="2800" b="1" err="1">
                <a:solidFill>
                  <a:srgbClr val="ED1556"/>
                </a:solidFill>
                <a:latin typeface="Arial"/>
                <a:cs typeface="Arial"/>
              </a:rPr>
              <a:t>Rhyngrwyd</a:t>
            </a:r>
            <a:r>
              <a:rPr lang="en-GB" sz="2800" b="1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GB" sz="2800" b="1" err="1">
                <a:solidFill>
                  <a:srgbClr val="ED1556"/>
                </a:solidFill>
                <a:latin typeface="Arial"/>
                <a:cs typeface="Arial"/>
              </a:rPr>
              <a:t>yn</a:t>
            </a:r>
            <a:r>
              <a:rPr lang="en-GB" sz="2800" b="1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GB" sz="2800" b="1" err="1">
                <a:solidFill>
                  <a:srgbClr val="ED1556"/>
                </a:solidFill>
                <a:latin typeface="Arial"/>
                <a:cs typeface="Arial"/>
              </a:rPr>
              <a:t>fwy</a:t>
            </a:r>
            <a:r>
              <a:rPr lang="en-GB" sz="2800" b="1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GB" sz="2800" b="1" err="1">
                <a:solidFill>
                  <a:srgbClr val="ED1556"/>
                </a:solidFill>
                <a:latin typeface="Arial"/>
                <a:cs typeface="Arial"/>
              </a:rPr>
              <a:t>Diogel</a:t>
            </a:r>
            <a:r>
              <a:rPr lang="en-GB" sz="2800" b="1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GB" sz="2800" b="1" err="1">
                <a:solidFill>
                  <a:srgbClr val="ED1556"/>
                </a:solidFill>
                <a:latin typeface="Arial"/>
                <a:cs typeface="Arial"/>
              </a:rPr>
              <a:t>eleni</a:t>
            </a:r>
            <a:r>
              <a:rPr lang="en-GB" sz="2800" b="1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GB" sz="2800" b="1" err="1">
                <a:solidFill>
                  <a:srgbClr val="ED1556"/>
                </a:solidFill>
                <a:latin typeface="Arial"/>
                <a:cs typeface="Arial"/>
              </a:rPr>
              <a:t>yw</a:t>
            </a:r>
            <a:r>
              <a:rPr lang="en-GB" sz="2800" b="1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GB" sz="2800" b="1">
                <a:latin typeface="Arial"/>
                <a:cs typeface="Arial"/>
              </a:rPr>
              <a:t>'Too good to be true? Protecting yourself and others from scams online'</a:t>
            </a:r>
            <a:endParaRPr lang="en-GB" sz="28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 sz="2800" b="1">
              <a:latin typeface="Arial"/>
              <a:cs typeface="Arial"/>
            </a:endParaRPr>
          </a:p>
          <a:p>
            <a:r>
              <a:rPr lang="en-GB" sz="2800" b="1">
                <a:solidFill>
                  <a:schemeClr val="bg2"/>
                </a:solidFill>
                <a:latin typeface="Arial"/>
                <a:cs typeface="Arial"/>
              </a:rPr>
              <a:t>Mae </a:t>
            </a:r>
            <a:r>
              <a:rPr lang="en-GB" sz="2800" b="1" err="1">
                <a:solidFill>
                  <a:schemeClr val="bg2"/>
                </a:solidFill>
                <a:latin typeface="Arial"/>
                <a:cs typeface="Arial"/>
              </a:rPr>
              <a:t>yna</a:t>
            </a:r>
            <a:r>
              <a:rPr lang="en-GB" sz="2800" b="1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GB" sz="2800" b="1">
                <a:solidFill>
                  <a:schemeClr val="bg2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adnoddau ar gael am ddim</a:t>
            </a:r>
            <a:r>
              <a:rPr lang="en-GB" sz="2800" b="1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GB" sz="2800" b="1" err="1">
                <a:solidFill>
                  <a:schemeClr val="bg2"/>
                </a:solidFill>
                <a:latin typeface="Arial"/>
                <a:cs typeface="Arial"/>
              </a:rPr>
              <a:t>ar</a:t>
            </a:r>
            <a:r>
              <a:rPr lang="en-GB" sz="2800" b="1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GB" sz="2800" b="1" err="1">
                <a:solidFill>
                  <a:schemeClr val="bg2"/>
                </a:solidFill>
                <a:latin typeface="Arial"/>
                <a:cs typeface="Arial"/>
              </a:rPr>
              <a:t>gyfer</a:t>
            </a:r>
            <a:r>
              <a:rPr lang="en-GB" sz="2800" b="1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GB" sz="2800" b="1" err="1">
                <a:solidFill>
                  <a:schemeClr val="bg2"/>
                </a:solidFill>
                <a:latin typeface="Arial"/>
                <a:cs typeface="Arial"/>
              </a:rPr>
              <a:t>ystod</a:t>
            </a:r>
            <a:r>
              <a:rPr lang="en-GB" sz="2800" b="1">
                <a:solidFill>
                  <a:schemeClr val="bg2"/>
                </a:solidFill>
                <a:latin typeface="Arial"/>
                <a:cs typeface="Arial"/>
              </a:rPr>
              <a:t> o </a:t>
            </a:r>
            <a:r>
              <a:rPr lang="en-GB" sz="2800" b="1" err="1">
                <a:solidFill>
                  <a:schemeClr val="bg2"/>
                </a:solidFill>
                <a:latin typeface="Arial"/>
                <a:cs typeface="Arial"/>
              </a:rPr>
              <a:t>oedrannau</a:t>
            </a:r>
          </a:p>
          <a:p>
            <a:endParaRPr lang="en-GB" sz="1600"/>
          </a:p>
        </p:txBody>
      </p:sp>
      <p:pic>
        <p:nvPicPr>
          <p:cNvPr id="5" name="Graphic 4" descr="Wireless with solid fill">
            <a:extLst>
              <a:ext uri="{FF2B5EF4-FFF2-40B4-BE49-F238E27FC236}">
                <a16:creationId xmlns:a16="http://schemas.microsoft.com/office/drawing/2014/main" id="{BE1769B0-5ADA-8DB0-779B-CDC3FC5EF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4913" y="80255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16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3696182" y="2318000"/>
            <a:ext cx="7014564" cy="298934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Gallech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hefyd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gysylltu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â’n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tîm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Cyngor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a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chymorth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:</a:t>
            </a:r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0808 801 1000</a:t>
            </a:r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cyngor@complantcymru.org.uk</a:t>
            </a:r>
            <a:endParaRPr lang="en-US" sz="2200">
              <a:solidFill>
                <a:schemeClr val="tx1"/>
              </a:solidFill>
              <a:latin typeface="Arial"/>
              <a:cs typeface="Arial"/>
              <a:sym typeface="Trebuchet MS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www.complantcymru.org.uk</a:t>
            </a:r>
            <a:endParaRPr lang="en">
              <a:solidFill>
                <a:schemeClr val="tx1"/>
              </a:solidFill>
              <a:cs typeface="Arial"/>
              <a:sym typeface="Trebuchet MS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" name="Picture 1" descr="A green line drawing of a hand pointing at a phone and a telephone&#10;&#10;AI-generated content may be incorrect.">
            <a:extLst>
              <a:ext uri="{FF2B5EF4-FFF2-40B4-BE49-F238E27FC236}">
                <a16:creationId xmlns:a16="http://schemas.microsoft.com/office/drawing/2014/main" id="{A45DBD92-A22F-9DD7-CD0D-AA0CD9077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997" y="2479056"/>
            <a:ext cx="2205702" cy="21870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148893-66DF-A4B3-708A-F39739466C95}"/>
              </a:ext>
            </a:extLst>
          </p:cNvPr>
          <p:cNvSpPr txBox="1"/>
          <p:nvPr/>
        </p:nvSpPr>
        <p:spPr>
          <a:xfrm>
            <a:off x="740499" y="787609"/>
            <a:ext cx="10714214" cy="10533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GB" sz="2200" err="1">
                <a:latin typeface="Arial"/>
              </a:rPr>
              <a:t>Os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ydych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chi'n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poeni</a:t>
            </a:r>
            <a:r>
              <a:rPr lang="en-GB" sz="2200">
                <a:latin typeface="Arial"/>
              </a:rPr>
              <a:t> am </a:t>
            </a:r>
            <a:r>
              <a:rPr lang="en-GB" sz="2200" err="1">
                <a:latin typeface="Arial"/>
              </a:rPr>
              <a:t>unrhyw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beth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ar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ôl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sesiwn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heddi</a:t>
            </a:r>
            <a:r>
              <a:rPr lang="en-GB" sz="2200">
                <a:latin typeface="Arial"/>
              </a:rPr>
              <a:t>, </a:t>
            </a:r>
            <a:r>
              <a:rPr lang="en-GB" sz="2200" err="1">
                <a:latin typeface="Arial"/>
              </a:rPr>
              <a:t>dylech</a:t>
            </a:r>
            <a:r>
              <a:rPr lang="en-GB" sz="2200">
                <a:latin typeface="Arial"/>
              </a:rPr>
              <a:t> </a:t>
            </a:r>
            <a:r>
              <a:rPr lang="en-GB" sz="2200" b="1" err="1">
                <a:latin typeface="Arial"/>
              </a:rPr>
              <a:t>siarad</a:t>
            </a:r>
            <a:r>
              <a:rPr lang="en-GB" sz="2200" b="1">
                <a:latin typeface="Arial"/>
              </a:rPr>
              <a:t> ag </a:t>
            </a:r>
            <a:r>
              <a:rPr lang="en-GB" sz="2200" b="1" err="1">
                <a:latin typeface="Arial"/>
              </a:rPr>
              <a:t>oedolyn</a:t>
            </a:r>
            <a:r>
              <a:rPr lang="en-GB" sz="2200" b="1">
                <a:latin typeface="Arial"/>
              </a:rPr>
              <a:t> </a:t>
            </a:r>
            <a:r>
              <a:rPr lang="en-GB" sz="2200" err="1">
                <a:latin typeface="Arial"/>
              </a:rPr>
              <a:t>rydych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chi’n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ymddiried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ynddo</a:t>
            </a:r>
            <a:r>
              <a:rPr lang="en-GB" sz="2200" b="1">
                <a:latin typeface="Arial"/>
              </a:rPr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861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5146891" y="1216321"/>
            <a:ext cx="3769453" cy="131006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Diolch!  </a:t>
            </a:r>
            <a:endParaRPr sz="4800"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379" y="782901"/>
            <a:ext cx="1840005" cy="2176908"/>
          </a:xfrm>
          <a:prstGeom prst="rect">
            <a:avLst/>
          </a:prstGeom>
        </p:spPr>
      </p:pic>
      <p:sp>
        <p:nvSpPr>
          <p:cNvPr id="6" name="Google Shape;105;p20"/>
          <p:cNvSpPr txBox="1">
            <a:spLocks/>
          </p:cNvSpPr>
          <p:nvPr/>
        </p:nvSpPr>
        <p:spPr>
          <a:xfrm>
            <a:off x="465370" y="3308849"/>
            <a:ext cx="11250218" cy="177502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buNone/>
            </a:pP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Bydd</a:t>
            </a:r>
            <a:r>
              <a:rPr lang="en-GB" sz="28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Mater y Mis </a:t>
            </a: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nesaf</a:t>
            </a:r>
            <a:r>
              <a:rPr lang="en-GB" sz="28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r>
              <a:rPr lang="en-GB" sz="28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gael</a:t>
            </a:r>
            <a:r>
              <a:rPr lang="en-GB" sz="28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r>
              <a:rPr lang="en-GB" sz="28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ein</a:t>
            </a:r>
            <a:r>
              <a:rPr lang="en-GB" sz="28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gwefan</a:t>
            </a:r>
            <a:r>
              <a:rPr lang="en-GB" sz="28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endParaRPr lang="en-GB" sz="2800">
              <a:solidFill>
                <a:schemeClr val="dk1"/>
              </a:solidFill>
              <a:latin typeface="Arial"/>
              <a:ea typeface="Trebuchet MS"/>
              <a:cs typeface="Arial"/>
            </a:endParaRPr>
          </a:p>
          <a:p>
            <a:pPr algn="ctr">
              <a:lnSpc>
                <a:spcPct val="150000"/>
              </a:lnSpc>
            </a:pPr>
            <a:r>
              <a:rPr lang="en-GB" sz="2800" b="1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Ddydd</a:t>
            </a:r>
            <a:r>
              <a:rPr lang="en-GB" sz="2800" b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b="1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Llun</a:t>
            </a:r>
            <a:r>
              <a:rPr lang="en-GB" sz="2800" b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, Mawrth y 3ydd</a:t>
            </a:r>
            <a:endParaRPr lang="en" sz="2800" b="1">
              <a:solidFill>
                <a:schemeClr val="dk1"/>
              </a:solidFill>
              <a:latin typeface="Arial"/>
              <a:ea typeface="Trebuchet MS"/>
              <a:cs typeface="Arial"/>
            </a:endParaRPr>
          </a:p>
          <a:p>
            <a:pPr algn="ctr">
              <a:spcBef>
                <a:spcPts val="1600"/>
              </a:spcBef>
              <a:spcAft>
                <a:spcPts val="1600"/>
              </a:spcAft>
            </a:pPr>
            <a:endParaRPr lang="en-GB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9753" y="1520117"/>
            <a:ext cx="7579298" cy="25978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US" sz="2800">
                <a:latin typeface="Arial"/>
                <a:cs typeface="Arial"/>
                <a:sym typeface="Trebuchet MS"/>
              </a:rPr>
              <a:t>Mis </a:t>
            </a:r>
            <a:r>
              <a:rPr lang="en-US" sz="2800" err="1">
                <a:latin typeface="Arial"/>
                <a:cs typeface="Arial"/>
                <a:sym typeface="Trebuchet MS"/>
              </a:rPr>
              <a:t>diwethaf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en-US" sz="2800" err="1">
                <a:latin typeface="Arial"/>
                <a:cs typeface="Arial"/>
                <a:sym typeface="Trebuchet MS"/>
              </a:rPr>
              <a:t>gwnaeth</a:t>
            </a:r>
            <a:r>
              <a:rPr lang="en-US" sz="2800">
                <a:latin typeface="Arial"/>
                <a:cs typeface="Arial"/>
                <a:sym typeface="Trebuchet MS"/>
              </a:rPr>
              <a:t> dross 1000 </a:t>
            </a:r>
            <a:r>
              <a:rPr lang="en-US" sz="2800" err="1">
                <a:latin typeface="Arial"/>
                <a:cs typeface="Arial"/>
                <a:sym typeface="Trebuchet MS"/>
              </a:rPr>
              <a:t>ohonoch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en-US" sz="2800" err="1">
                <a:latin typeface="Arial"/>
                <a:cs typeface="Arial"/>
                <a:sym typeface="Trebuchet MS"/>
              </a:rPr>
              <a:t>rhannu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en-US" sz="2800" err="1">
                <a:latin typeface="Arial"/>
                <a:cs typeface="Arial"/>
                <a:sym typeface="Trebuchet MS"/>
              </a:rPr>
              <a:t>beth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en-US" sz="2800" err="1">
                <a:latin typeface="Arial"/>
                <a:cs typeface="Arial"/>
                <a:sym typeface="Trebuchet MS"/>
              </a:rPr>
              <a:t>mae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en-US" sz="2800" err="1">
                <a:latin typeface="Arial"/>
                <a:cs typeface="Arial"/>
                <a:sym typeface="Trebuchet MS"/>
              </a:rPr>
              <a:t>eich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en-US" sz="2800" err="1">
                <a:latin typeface="Arial"/>
                <a:cs typeface="Arial"/>
                <a:sym typeface="Trebuchet MS"/>
              </a:rPr>
              <a:t>cartref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en-US" sz="2800" err="1">
                <a:latin typeface="Arial"/>
                <a:cs typeface="Arial"/>
                <a:sym typeface="Trebuchet MS"/>
              </a:rPr>
              <a:t>yn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en-US" sz="2800" err="1">
                <a:latin typeface="Arial"/>
                <a:cs typeface="Arial"/>
                <a:sym typeface="Trebuchet MS"/>
              </a:rPr>
              <a:t>ei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en-US" sz="2800" err="1">
                <a:latin typeface="Arial"/>
                <a:cs typeface="Arial"/>
                <a:sym typeface="Trebuchet MS"/>
              </a:rPr>
              <a:t>olygu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en-US" sz="2800" err="1">
                <a:latin typeface="Arial"/>
                <a:cs typeface="Arial"/>
                <a:sym typeface="Trebuchet MS"/>
              </a:rPr>
              <a:t>i</a:t>
            </a:r>
            <a:r>
              <a:rPr lang="en-US" sz="2800">
                <a:latin typeface="Arial"/>
                <a:cs typeface="Arial"/>
                <a:sym typeface="Trebuchet MS"/>
              </a:rPr>
              <a:t> chi. </a:t>
            </a:r>
            <a:endParaRPr lang="en-US" sz="2800">
              <a:latin typeface="Arial"/>
              <a:cs typeface="Arial"/>
            </a:endParaRPr>
          </a:p>
          <a:p>
            <a:pPr defTabSz="914400">
              <a:lnSpc>
                <a:spcPct val="150000"/>
              </a:lnSpc>
            </a:pPr>
            <a:endParaRPr lang="en-US" sz="2800">
              <a:latin typeface="Arial"/>
              <a:cs typeface="Arial"/>
              <a:sym typeface="Trebuchet MS"/>
            </a:endParaRPr>
          </a:p>
          <a:p>
            <a:pPr defTabSz="914400">
              <a:lnSpc>
                <a:spcPct val="150000"/>
              </a:lnSpc>
            </a:pPr>
            <a:r>
              <a:rPr lang="en-US" sz="2800">
                <a:latin typeface="Arial"/>
                <a:cs typeface="Arial"/>
                <a:sym typeface="Trebuchet MS"/>
              </a:rPr>
              <a:t>Dyma </a:t>
            </a:r>
            <a:r>
              <a:rPr lang="en-US" sz="2800" err="1">
                <a:latin typeface="Arial"/>
                <a:cs typeface="Arial"/>
                <a:sym typeface="Trebuchet MS"/>
              </a:rPr>
              <a:t>beth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en-US" sz="2800" err="1">
                <a:latin typeface="Arial"/>
                <a:cs typeface="Arial"/>
                <a:sym typeface="Trebuchet MS"/>
              </a:rPr>
              <a:t>ddywedoch</a:t>
            </a:r>
            <a:r>
              <a:rPr lang="en-US" sz="2800">
                <a:latin typeface="Arial"/>
                <a:cs typeface="Arial"/>
                <a:sym typeface="Trebuchet MS"/>
              </a:rPr>
              <a:t> chi </a:t>
            </a:r>
            <a:r>
              <a:rPr lang="en-US" sz="2800" err="1">
                <a:latin typeface="Arial"/>
                <a:cs typeface="Arial"/>
                <a:sym typeface="Trebuchet MS"/>
              </a:rPr>
              <a:t>wrthym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en-US" sz="2800" err="1">
                <a:latin typeface="Arial"/>
                <a:cs typeface="Arial"/>
                <a:sym typeface="Trebuchet MS"/>
              </a:rPr>
              <a:t>ni</a:t>
            </a:r>
            <a:r>
              <a:rPr lang="en-US" sz="2800">
                <a:latin typeface="Arial"/>
                <a:cs typeface="Arial"/>
                <a:sym typeface="Trebuchet MS"/>
              </a:rPr>
              <a:t>:</a:t>
            </a:r>
            <a:endParaRPr lang="en-US" sz="280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49" y="1258389"/>
            <a:ext cx="2679223" cy="28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2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BBA9A-923A-AE75-90D3-073281312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25260" y="1035436"/>
            <a:ext cx="9283171" cy="44114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>
              <a:lnSpc>
                <a:spcPct val="150000"/>
              </a:lnSpc>
              <a:spcAft>
                <a:spcPts val="400"/>
              </a:spcAft>
            </a:pPr>
            <a:r>
              <a:rPr lang="en-GB" sz="2000">
                <a:latin typeface="Arial"/>
                <a:cs typeface="Arial"/>
              </a:rPr>
              <a:t>Dyma rai </a:t>
            </a:r>
            <a:r>
              <a:rPr lang="en-GB" sz="2000" err="1">
                <a:latin typeface="Arial"/>
                <a:cs typeface="Arial"/>
              </a:rPr>
              <a:t>o’r</a:t>
            </a:r>
            <a:r>
              <a:rPr lang="en-GB" sz="2000">
                <a:latin typeface="Arial"/>
                <a:cs typeface="Arial"/>
              </a:rPr>
              <a:t> </a:t>
            </a:r>
            <a:r>
              <a:rPr lang="en-GB" sz="2000" err="1">
                <a:latin typeface="Arial"/>
                <a:cs typeface="Arial"/>
              </a:rPr>
              <a:t>prif</a:t>
            </a:r>
            <a:r>
              <a:rPr lang="en-GB" sz="2000">
                <a:latin typeface="Arial"/>
                <a:cs typeface="Arial"/>
              </a:rPr>
              <a:t> </a:t>
            </a:r>
            <a:r>
              <a:rPr lang="en-GB" sz="2000" err="1">
                <a:latin typeface="Arial"/>
                <a:cs typeface="Arial"/>
              </a:rPr>
              <a:t>atebion</a:t>
            </a:r>
            <a:r>
              <a:rPr lang="en-GB" sz="2000">
                <a:latin typeface="Arial"/>
                <a:cs typeface="Arial"/>
              </a:rPr>
              <a:t> am </a:t>
            </a:r>
            <a:r>
              <a:rPr lang="en-GB" sz="2000" err="1">
                <a:latin typeface="Arial"/>
                <a:cs typeface="Arial"/>
              </a:rPr>
              <a:t>beth</a:t>
            </a:r>
            <a:r>
              <a:rPr lang="en-GB" sz="2000">
                <a:latin typeface="Arial"/>
                <a:cs typeface="Arial"/>
              </a:rPr>
              <a:t> </a:t>
            </a:r>
            <a:r>
              <a:rPr lang="en-GB" sz="2000" err="1">
                <a:latin typeface="Arial"/>
                <a:cs typeface="Arial"/>
              </a:rPr>
              <a:t>roeddech</a:t>
            </a:r>
            <a:r>
              <a:rPr lang="en-GB" sz="2000">
                <a:latin typeface="Arial"/>
                <a:cs typeface="Arial"/>
              </a:rPr>
              <a:t> </a:t>
            </a:r>
            <a:r>
              <a:rPr lang="en-GB" sz="2000" err="1">
                <a:latin typeface="Arial"/>
                <a:cs typeface="Arial"/>
              </a:rPr>
              <a:t>chi’n</a:t>
            </a:r>
            <a:r>
              <a:rPr lang="en-GB" sz="2000">
                <a:latin typeface="Arial"/>
                <a:cs typeface="Arial"/>
              </a:rPr>
              <a:t> </a:t>
            </a:r>
            <a:r>
              <a:rPr lang="en-GB" sz="2000" err="1">
                <a:latin typeface="Arial"/>
                <a:cs typeface="Arial"/>
              </a:rPr>
              <a:t>caru</a:t>
            </a:r>
            <a:r>
              <a:rPr lang="en-GB" sz="2000">
                <a:latin typeface="Arial"/>
                <a:cs typeface="Arial"/>
              </a:rPr>
              <a:t> am </a:t>
            </a:r>
            <a:r>
              <a:rPr lang="en-GB" sz="2000" err="1">
                <a:latin typeface="Arial"/>
                <a:cs typeface="Arial"/>
              </a:rPr>
              <a:t>eich</a:t>
            </a:r>
            <a:r>
              <a:rPr lang="en-GB" sz="2000">
                <a:latin typeface="Arial"/>
                <a:cs typeface="Arial"/>
              </a:rPr>
              <a:t> </a:t>
            </a:r>
            <a:r>
              <a:rPr lang="en-GB" sz="2000" err="1">
                <a:latin typeface="Arial"/>
                <a:cs typeface="Arial"/>
              </a:rPr>
              <a:t>cartref</a:t>
            </a:r>
            <a:r>
              <a:rPr lang="en-GB" sz="2000">
                <a:latin typeface="Arial"/>
                <a:cs typeface="Arial"/>
              </a:rPr>
              <a:t>: </a:t>
            </a:r>
            <a:r>
              <a:rPr lang="en-GB" sz="2000" b="1" err="1">
                <a:latin typeface="Arial"/>
                <a:cs typeface="Arial"/>
              </a:rPr>
              <a:t>cysur</a:t>
            </a:r>
            <a:r>
              <a:rPr lang="en-GB" sz="2000" b="1">
                <a:latin typeface="Arial"/>
                <a:cs typeface="Arial"/>
              </a:rPr>
              <a:t>, </a:t>
            </a:r>
            <a:r>
              <a:rPr lang="en-GB" sz="2000" b="1" err="1">
                <a:latin typeface="Arial"/>
                <a:cs typeface="Arial"/>
              </a:rPr>
              <a:t>eich</a:t>
            </a:r>
            <a:r>
              <a:rPr lang="en-GB" sz="2000" b="1">
                <a:latin typeface="Arial"/>
                <a:cs typeface="Arial"/>
              </a:rPr>
              <a:t> </a:t>
            </a:r>
            <a:r>
              <a:rPr lang="en-GB" sz="2000" b="1" err="1">
                <a:latin typeface="Arial"/>
                <a:cs typeface="Arial"/>
              </a:rPr>
              <a:t>gwely</a:t>
            </a:r>
            <a:r>
              <a:rPr lang="en-GB" sz="2000" b="1">
                <a:latin typeface="Arial"/>
                <a:cs typeface="Arial"/>
              </a:rPr>
              <a:t>/</a:t>
            </a:r>
            <a:r>
              <a:rPr lang="en-GB" sz="2000" b="1" err="1">
                <a:latin typeface="Arial"/>
                <a:cs typeface="Arial"/>
              </a:rPr>
              <a:t>ystafell</a:t>
            </a:r>
            <a:r>
              <a:rPr lang="en-GB" sz="2000" b="1">
                <a:latin typeface="Arial"/>
                <a:cs typeface="Arial"/>
              </a:rPr>
              <a:t> </a:t>
            </a:r>
            <a:r>
              <a:rPr lang="en-GB" sz="2000" b="1" err="1">
                <a:latin typeface="Arial"/>
                <a:cs typeface="Arial"/>
              </a:rPr>
              <a:t>wely</a:t>
            </a:r>
            <a:r>
              <a:rPr lang="en-GB" sz="2000" b="1">
                <a:latin typeface="Arial"/>
                <a:cs typeface="Arial"/>
              </a:rPr>
              <a:t>, </a:t>
            </a:r>
            <a:r>
              <a:rPr lang="en-GB" sz="2000" b="1" err="1">
                <a:latin typeface="Arial"/>
                <a:cs typeface="Arial"/>
              </a:rPr>
              <a:t>eich</a:t>
            </a:r>
            <a:r>
              <a:rPr lang="en-GB" sz="2000" b="1">
                <a:latin typeface="Arial"/>
                <a:cs typeface="Arial"/>
              </a:rPr>
              <a:t> </a:t>
            </a:r>
            <a:r>
              <a:rPr lang="en-GB" sz="2000" b="1" err="1">
                <a:latin typeface="Arial"/>
                <a:cs typeface="Arial"/>
              </a:rPr>
              <a:t>teulu</a:t>
            </a:r>
            <a:r>
              <a:rPr lang="en-GB" sz="2000" b="1">
                <a:latin typeface="Arial"/>
                <a:cs typeface="Arial"/>
              </a:rPr>
              <a:t> a </a:t>
            </a:r>
            <a:r>
              <a:rPr lang="en-GB" sz="2000" b="1" err="1">
                <a:latin typeface="Arial"/>
                <a:cs typeface="Arial"/>
              </a:rPr>
              <a:t>theimlo’n</a:t>
            </a:r>
            <a:r>
              <a:rPr lang="en-GB" sz="2000" b="1">
                <a:latin typeface="Arial"/>
                <a:cs typeface="Arial"/>
              </a:rPr>
              <a:t> </a:t>
            </a:r>
            <a:r>
              <a:rPr lang="en-GB" sz="2000" b="1" err="1">
                <a:latin typeface="Arial"/>
                <a:cs typeface="Arial"/>
              </a:rPr>
              <a:t>ddiogel</a:t>
            </a:r>
            <a:endParaRPr lang="en-GB" sz="2000" b="1">
              <a:latin typeface="Arial"/>
              <a:cs typeface="Arial"/>
            </a:endParaRPr>
          </a:p>
          <a:p>
            <a:pPr marL="457200">
              <a:lnSpc>
                <a:spcPct val="150000"/>
              </a:lnSpc>
              <a:spcAft>
                <a:spcPts val="400"/>
              </a:spcAft>
            </a:pPr>
            <a:endParaRPr lang="en-GB" sz="2000">
              <a:latin typeface="Arial"/>
              <a:cs typeface="Arial"/>
            </a:endParaRPr>
          </a:p>
          <a:p>
            <a:pPr marL="457200">
              <a:lnSpc>
                <a:spcPct val="150000"/>
              </a:lnSpc>
              <a:spcAft>
                <a:spcPts val="400"/>
              </a:spcAft>
            </a:pPr>
            <a:r>
              <a:rPr lang="en-GB" sz="2000">
                <a:latin typeface="Arial"/>
                <a:cs typeface="Arial"/>
              </a:rPr>
              <a:t>O ran </a:t>
            </a:r>
            <a:r>
              <a:rPr lang="en-GB" sz="2000" err="1">
                <a:latin typeface="Arial"/>
                <a:cs typeface="Arial"/>
              </a:rPr>
              <a:t>gwneud</a:t>
            </a:r>
            <a:r>
              <a:rPr lang="en-GB" sz="2000">
                <a:latin typeface="Arial"/>
                <a:cs typeface="Arial"/>
              </a:rPr>
              <a:t> </a:t>
            </a:r>
            <a:r>
              <a:rPr lang="en-GB" sz="2000" err="1">
                <a:latin typeface="Arial"/>
                <a:cs typeface="Arial"/>
              </a:rPr>
              <a:t>gwaith</a:t>
            </a:r>
            <a:r>
              <a:rPr lang="en-GB" sz="2000">
                <a:latin typeface="Arial"/>
                <a:cs typeface="Arial"/>
              </a:rPr>
              <a:t> </a:t>
            </a:r>
            <a:r>
              <a:rPr lang="en-GB" sz="2000" err="1">
                <a:latin typeface="Arial"/>
                <a:cs typeface="Arial"/>
              </a:rPr>
              <a:t>cartref</a:t>
            </a:r>
            <a:r>
              <a:rPr lang="en-GB" sz="2000">
                <a:latin typeface="Arial"/>
                <a:cs typeface="Arial"/>
              </a:rPr>
              <a:t>, </a:t>
            </a:r>
            <a:r>
              <a:rPr lang="en-GB" sz="2000" err="1">
                <a:latin typeface="Arial"/>
                <a:cs typeface="Arial"/>
              </a:rPr>
              <a:t>roeddech</a:t>
            </a:r>
            <a:r>
              <a:rPr lang="en-GB" sz="2000">
                <a:latin typeface="Arial"/>
                <a:cs typeface="Arial"/>
              </a:rPr>
              <a:t> </a:t>
            </a:r>
            <a:r>
              <a:rPr lang="en-GB" sz="2000" err="1">
                <a:latin typeface="Arial"/>
                <a:cs typeface="Arial"/>
              </a:rPr>
              <a:t>chi'n</a:t>
            </a:r>
            <a:r>
              <a:rPr lang="en-GB" sz="2000">
                <a:latin typeface="Arial"/>
                <a:cs typeface="Arial"/>
              </a:rPr>
              <a:t> </a:t>
            </a:r>
            <a:r>
              <a:rPr lang="en-GB" sz="2000" err="1">
                <a:latin typeface="Arial"/>
                <a:cs typeface="Arial"/>
              </a:rPr>
              <a:t>gwerthfawrogi</a:t>
            </a:r>
            <a:r>
              <a:rPr lang="en-GB" sz="2000">
                <a:latin typeface="Arial"/>
                <a:cs typeface="Arial"/>
              </a:rPr>
              <a:t> </a:t>
            </a:r>
            <a:r>
              <a:rPr lang="en-GB" sz="2000" b="1" err="1">
                <a:latin typeface="Arial"/>
                <a:cs typeface="Arial"/>
              </a:rPr>
              <a:t>preifatrwydd</a:t>
            </a:r>
            <a:r>
              <a:rPr lang="en-GB" sz="2000" b="1">
                <a:latin typeface="Arial"/>
                <a:cs typeface="Arial"/>
              </a:rPr>
              <a:t>, </a:t>
            </a:r>
            <a:r>
              <a:rPr lang="en-GB" sz="2000" b="1" err="1">
                <a:latin typeface="Arial"/>
                <a:cs typeface="Arial"/>
              </a:rPr>
              <a:t>rhywle</a:t>
            </a:r>
            <a:r>
              <a:rPr lang="en-GB" sz="2000" b="1">
                <a:latin typeface="Arial"/>
                <a:cs typeface="Arial"/>
              </a:rPr>
              <a:t> </a:t>
            </a:r>
            <a:r>
              <a:rPr lang="en-GB" sz="2000" b="1" err="1">
                <a:latin typeface="Arial"/>
                <a:cs typeface="Arial"/>
              </a:rPr>
              <a:t>tawel</a:t>
            </a:r>
            <a:r>
              <a:rPr lang="en-GB" sz="2000" b="1">
                <a:latin typeface="Arial"/>
                <a:cs typeface="Arial"/>
              </a:rPr>
              <a:t> a </a:t>
            </a:r>
            <a:r>
              <a:rPr lang="en-GB" sz="2000" b="1" err="1">
                <a:latin typeface="Arial"/>
                <a:cs typeface="Arial"/>
              </a:rPr>
              <a:t>desg</a:t>
            </a:r>
            <a:endParaRPr lang="en-GB" sz="2000" b="1">
              <a:latin typeface="Arial"/>
              <a:cs typeface="Arial"/>
            </a:endParaRPr>
          </a:p>
          <a:p>
            <a:pPr marL="457200">
              <a:lnSpc>
                <a:spcPct val="150000"/>
              </a:lnSpc>
              <a:spcAft>
                <a:spcPts val="400"/>
              </a:spcAft>
            </a:pPr>
            <a:endParaRPr lang="en-GB" sz="2000">
              <a:latin typeface="Arial"/>
              <a:cs typeface="Arial"/>
            </a:endParaRPr>
          </a:p>
          <a:p>
            <a:pPr marL="457200">
              <a:lnSpc>
                <a:spcPct val="150000"/>
              </a:lnSpc>
              <a:spcAft>
                <a:spcPts val="400"/>
              </a:spcAft>
            </a:pPr>
            <a:r>
              <a:rPr lang="en-GB" sz="2000">
                <a:latin typeface="Arial"/>
                <a:cs typeface="Arial"/>
              </a:rPr>
              <a:t>Fe </a:t>
            </a:r>
            <a:r>
              <a:rPr lang="en-GB" sz="2000" err="1">
                <a:latin typeface="Arial"/>
                <a:cs typeface="Arial"/>
              </a:rPr>
              <a:t>wnaethom</a:t>
            </a:r>
            <a:r>
              <a:rPr lang="en-GB" sz="2000">
                <a:latin typeface="Arial"/>
                <a:cs typeface="Arial"/>
              </a:rPr>
              <a:t> </a:t>
            </a:r>
            <a:r>
              <a:rPr lang="en-GB" sz="2000" err="1">
                <a:latin typeface="Arial"/>
                <a:cs typeface="Arial"/>
              </a:rPr>
              <a:t>ofyn</a:t>
            </a:r>
            <a:r>
              <a:rPr lang="en-GB" sz="2000">
                <a:latin typeface="Arial"/>
                <a:cs typeface="Arial"/>
              </a:rPr>
              <a:t> </a:t>
            </a:r>
            <a:r>
              <a:rPr lang="en-GB" sz="2000" err="1">
                <a:latin typeface="Arial"/>
                <a:cs typeface="Arial"/>
              </a:rPr>
              <a:t>i</a:t>
            </a:r>
            <a:r>
              <a:rPr lang="en-GB" sz="2000">
                <a:latin typeface="Arial"/>
                <a:cs typeface="Arial"/>
              </a:rPr>
              <a:t> chi, '</a:t>
            </a:r>
            <a:r>
              <a:rPr lang="en-GB" sz="2000" err="1">
                <a:latin typeface="Arial"/>
                <a:cs typeface="Arial"/>
              </a:rPr>
              <a:t>beth</a:t>
            </a:r>
            <a:r>
              <a:rPr lang="en-GB" sz="2000">
                <a:latin typeface="Arial"/>
                <a:cs typeface="Arial"/>
              </a:rPr>
              <a:t> </a:t>
            </a:r>
            <a:r>
              <a:rPr lang="en-GB" sz="2000" err="1">
                <a:latin typeface="Arial"/>
                <a:cs typeface="Arial"/>
              </a:rPr>
              <a:t>sy'n</a:t>
            </a:r>
            <a:r>
              <a:rPr lang="en-GB" sz="2000">
                <a:latin typeface="Arial"/>
                <a:cs typeface="Arial"/>
              </a:rPr>
              <a:t> </a:t>
            </a:r>
            <a:r>
              <a:rPr lang="en-GB" sz="2000" err="1">
                <a:latin typeface="Arial"/>
                <a:cs typeface="Arial"/>
              </a:rPr>
              <a:t>gwneud</a:t>
            </a:r>
            <a:r>
              <a:rPr lang="en-GB" sz="2000">
                <a:latin typeface="Arial"/>
                <a:cs typeface="Arial"/>
              </a:rPr>
              <a:t> </a:t>
            </a:r>
            <a:r>
              <a:rPr lang="en-GB" sz="2000" err="1">
                <a:latin typeface="Arial"/>
                <a:cs typeface="Arial"/>
              </a:rPr>
              <a:t>cartref</a:t>
            </a:r>
            <a:r>
              <a:rPr lang="en-GB" sz="2000">
                <a:latin typeface="Arial"/>
                <a:cs typeface="Arial"/>
              </a:rPr>
              <a:t> da?' </a:t>
            </a:r>
            <a:r>
              <a:rPr lang="en-GB" sz="2000" err="1">
                <a:latin typeface="Arial"/>
                <a:cs typeface="Arial"/>
              </a:rPr>
              <a:t>Dywedoch</a:t>
            </a:r>
            <a:r>
              <a:rPr lang="en-GB" sz="2000">
                <a:latin typeface="Arial"/>
                <a:cs typeface="Arial"/>
              </a:rPr>
              <a:t> - </a:t>
            </a:r>
            <a:r>
              <a:rPr lang="en-GB" sz="2000" b="1" err="1">
                <a:latin typeface="Arial"/>
                <a:cs typeface="Arial"/>
              </a:rPr>
              <a:t>teulu</a:t>
            </a:r>
            <a:r>
              <a:rPr lang="en-GB" sz="2000" b="1">
                <a:latin typeface="Arial"/>
                <a:cs typeface="Arial"/>
              </a:rPr>
              <a:t>, </a:t>
            </a:r>
            <a:r>
              <a:rPr lang="en-GB" sz="2000" b="1" err="1">
                <a:latin typeface="Arial"/>
                <a:cs typeface="Arial"/>
              </a:rPr>
              <a:t>diogelwch</a:t>
            </a:r>
            <a:r>
              <a:rPr lang="en-GB" sz="2000" b="1">
                <a:latin typeface="Arial"/>
                <a:cs typeface="Arial"/>
              </a:rPr>
              <a:t> a </a:t>
            </a:r>
            <a:r>
              <a:rPr lang="en-GB" sz="2000" b="1" err="1">
                <a:latin typeface="Arial"/>
                <a:cs typeface="Arial"/>
              </a:rPr>
              <a:t>chysur</a:t>
            </a:r>
            <a:endParaRPr lang="en-GB" sz="2000" b="1">
              <a:latin typeface="Arial"/>
              <a:cs typeface="Arial"/>
            </a:endParaRPr>
          </a:p>
          <a:p>
            <a:pPr algn="ctr"/>
            <a:endParaRPr lang="en-GB" sz="2400">
              <a:latin typeface="Arial"/>
              <a:cs typeface="Arial"/>
            </a:endParaRPr>
          </a:p>
        </p:txBody>
      </p:sp>
      <p:pic>
        <p:nvPicPr>
          <p:cNvPr id="4" name="Picture 3" descr="A heart and house logo&#10;&#10;AI-generated content may be incorrect.">
            <a:extLst>
              <a:ext uri="{FF2B5EF4-FFF2-40B4-BE49-F238E27FC236}">
                <a16:creationId xmlns:a16="http://schemas.microsoft.com/office/drawing/2014/main" id="{353CE972-E2B3-6025-17F1-5289E994F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38" y="755621"/>
            <a:ext cx="1228116" cy="1272327"/>
          </a:xfrm>
          <a:prstGeom prst="rect">
            <a:avLst/>
          </a:prstGeom>
        </p:spPr>
      </p:pic>
      <p:pic>
        <p:nvPicPr>
          <p:cNvPr id="5" name="Picture 4" descr="A table with a chair and a book and pencils&#10;&#10;AI-generated content may be incorrect.">
            <a:extLst>
              <a:ext uri="{FF2B5EF4-FFF2-40B4-BE49-F238E27FC236}">
                <a16:creationId xmlns:a16="http://schemas.microsoft.com/office/drawing/2014/main" id="{159CC70B-26F5-B3C9-8E2E-CD725AEA5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42" y="2540480"/>
            <a:ext cx="1231711" cy="1268194"/>
          </a:xfrm>
          <a:prstGeom prst="rect">
            <a:avLst/>
          </a:prstGeom>
        </p:spPr>
      </p:pic>
      <p:pic>
        <p:nvPicPr>
          <p:cNvPr id="6" name="Picture 5" descr="A group of people with a heart&#10;&#10;AI-generated content may be incorrect.">
            <a:extLst>
              <a:ext uri="{FF2B5EF4-FFF2-40B4-BE49-F238E27FC236}">
                <a16:creationId xmlns:a16="http://schemas.microsoft.com/office/drawing/2014/main" id="{8C08CF73-70C0-321A-41CE-A00D5044CB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85" y="4198124"/>
            <a:ext cx="1464203" cy="124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2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ctrTitle"/>
          </p:nvPr>
        </p:nvSpPr>
        <p:spPr>
          <a:xfrm>
            <a:off x="4416210" y="972535"/>
            <a:ext cx="7509641" cy="38590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GB">
                <a:latin typeface="Arial"/>
                <a:cs typeface="Arial"/>
              </a:rPr>
              <a:t>Mae </a:t>
            </a:r>
            <a:r>
              <a:rPr lang="en-GB" b="1">
                <a:latin typeface="Arial"/>
                <a:cs typeface="Arial"/>
              </a:rPr>
              <a:t>Mater Mis </a:t>
            </a:r>
            <a:r>
              <a:rPr lang="en-GB" b="1" err="1">
                <a:latin typeface="Arial"/>
                <a:cs typeface="Arial"/>
              </a:rPr>
              <a:t>Chwefror</a:t>
            </a:r>
            <a:r>
              <a:rPr lang="en-GB" b="1">
                <a:latin typeface="Arial"/>
                <a:cs typeface="Arial"/>
              </a:rPr>
              <a:t> </a:t>
            </a:r>
            <a:r>
              <a:rPr lang="en-GB" err="1">
                <a:latin typeface="Arial"/>
                <a:cs typeface="Arial"/>
              </a:rPr>
              <a:t>yn</a:t>
            </a:r>
            <a:r>
              <a:rPr lang="en-GB">
                <a:latin typeface="Arial"/>
                <a:cs typeface="Arial"/>
              </a:rPr>
              <a:t> g</a:t>
            </a:r>
            <a:r>
              <a:rPr lang="cy-GB">
                <a:latin typeface="Arial"/>
                <a:cs typeface="Arial"/>
              </a:rPr>
              <a:t>ofyn os ydych chi'n gwybod beth sy'n wir neu'n ffug ar-lein.</a:t>
            </a:r>
            <a:br>
              <a:rPr lang="en-GB">
                <a:latin typeface="Arial"/>
                <a:cs typeface="Arial"/>
              </a:rPr>
            </a:br>
            <a:br>
              <a:rPr lang="en-GB">
                <a:latin typeface="Arial"/>
                <a:cs typeface="Arial"/>
              </a:rPr>
            </a:br>
            <a:r>
              <a:rPr lang="en-GB" err="1">
                <a:latin typeface="Arial"/>
                <a:cs typeface="Arial"/>
              </a:rPr>
              <a:t>Cofiwch</a:t>
            </a:r>
            <a:r>
              <a:rPr lang="en-GB">
                <a:latin typeface="Arial"/>
                <a:cs typeface="Arial"/>
              </a:rPr>
              <a:t>: Mae </a:t>
            </a:r>
            <a:r>
              <a:rPr lang="en-GB" err="1">
                <a:latin typeface="Arial"/>
                <a:cs typeface="Arial"/>
              </a:rPr>
              <a:t>Erthygl</a:t>
            </a:r>
            <a:r>
              <a:rPr lang="en-GB">
                <a:latin typeface="Arial"/>
                <a:cs typeface="Arial"/>
              </a:rPr>
              <a:t> 17 </a:t>
            </a:r>
            <a:r>
              <a:rPr lang="en-GB" err="1">
                <a:latin typeface="Arial"/>
                <a:cs typeface="Arial"/>
              </a:rPr>
              <a:t>yn</a:t>
            </a:r>
            <a:r>
              <a:rPr lang="en-GB">
                <a:latin typeface="Arial"/>
                <a:cs typeface="Arial"/>
              </a:rPr>
              <a:t> </a:t>
            </a:r>
            <a:r>
              <a:rPr lang="en-GB" err="1">
                <a:latin typeface="Arial"/>
                <a:cs typeface="Arial"/>
              </a:rPr>
              <a:t>dweud</a:t>
            </a:r>
            <a:r>
              <a:rPr lang="en-GB">
                <a:latin typeface="Arial"/>
                <a:cs typeface="Arial"/>
              </a:rPr>
              <a:t> bod </a:t>
            </a:r>
            <a:r>
              <a:rPr lang="en-GB" err="1">
                <a:latin typeface="Arial"/>
                <a:cs typeface="Arial"/>
              </a:rPr>
              <a:t>gyda</a:t>
            </a:r>
            <a:r>
              <a:rPr lang="en-GB">
                <a:latin typeface="Arial"/>
                <a:cs typeface="Arial"/>
              </a:rPr>
              <a:t> </a:t>
            </a:r>
            <a:r>
              <a:rPr lang="en-GB" err="1">
                <a:latin typeface="Arial"/>
                <a:cs typeface="Arial"/>
              </a:rPr>
              <a:t>chi’r</a:t>
            </a:r>
            <a:r>
              <a:rPr lang="en-GB">
                <a:latin typeface="Arial"/>
                <a:cs typeface="Arial"/>
              </a:rPr>
              <a:t> </a:t>
            </a:r>
            <a:r>
              <a:rPr lang="en-GB" err="1">
                <a:latin typeface="Arial"/>
                <a:cs typeface="Arial"/>
              </a:rPr>
              <a:t>hawl</a:t>
            </a:r>
            <a:r>
              <a:rPr lang="en-GB">
                <a:latin typeface="Arial"/>
                <a:cs typeface="Arial"/>
              </a:rPr>
              <a:t> </a:t>
            </a:r>
            <a:r>
              <a:rPr lang="en-GB" err="1">
                <a:latin typeface="Arial"/>
                <a:cs typeface="Arial"/>
              </a:rPr>
              <a:t>i</a:t>
            </a:r>
            <a:r>
              <a:rPr lang="en-GB">
                <a:latin typeface="Arial"/>
                <a:cs typeface="Arial"/>
              </a:rPr>
              <a:t> </a:t>
            </a:r>
            <a:r>
              <a:rPr lang="en-GB" err="1">
                <a:latin typeface="Arial"/>
                <a:cs typeface="Arial"/>
              </a:rPr>
              <a:t>dderbyn</a:t>
            </a:r>
            <a:r>
              <a:rPr lang="en-GB">
                <a:latin typeface="Arial"/>
                <a:cs typeface="Arial"/>
              </a:rPr>
              <a:t> </a:t>
            </a:r>
            <a:r>
              <a:rPr lang="en-GB" err="1">
                <a:latin typeface="Arial"/>
                <a:cs typeface="Arial"/>
              </a:rPr>
              <a:t>gwybodaeth</a:t>
            </a:r>
            <a:r>
              <a:rPr lang="en-GB">
                <a:latin typeface="Arial"/>
                <a:cs typeface="Arial"/>
              </a:rPr>
              <a:t> </a:t>
            </a:r>
            <a:r>
              <a:rPr lang="en-GB" err="1">
                <a:latin typeface="Arial"/>
                <a:cs typeface="Arial"/>
              </a:rPr>
              <a:t>mewn</a:t>
            </a:r>
            <a:r>
              <a:rPr lang="en-GB">
                <a:latin typeface="Arial"/>
                <a:cs typeface="Arial"/>
              </a:rPr>
              <a:t> </a:t>
            </a:r>
            <a:r>
              <a:rPr lang="en-GB" err="1">
                <a:latin typeface="Arial"/>
                <a:cs typeface="Arial"/>
              </a:rPr>
              <a:t>llawer</a:t>
            </a:r>
            <a:r>
              <a:rPr lang="en-GB">
                <a:latin typeface="Arial"/>
                <a:cs typeface="Arial"/>
              </a:rPr>
              <a:t> o </a:t>
            </a:r>
            <a:r>
              <a:rPr lang="en-GB" err="1">
                <a:latin typeface="Arial"/>
                <a:cs typeface="Arial"/>
              </a:rPr>
              <a:t>ffyrdd</a:t>
            </a:r>
            <a:r>
              <a:rPr lang="en-GB">
                <a:latin typeface="Arial"/>
                <a:cs typeface="Arial"/>
              </a:rPr>
              <a:t>, </a:t>
            </a:r>
            <a:r>
              <a:rPr lang="en-GB" err="1">
                <a:latin typeface="Arial"/>
                <a:cs typeface="Arial"/>
              </a:rPr>
              <a:t>tra</a:t>
            </a:r>
            <a:r>
              <a:rPr lang="en-GB">
                <a:latin typeface="Arial"/>
                <a:cs typeface="Arial"/>
              </a:rPr>
              <a:t> bod </a:t>
            </a:r>
            <a:r>
              <a:rPr lang="en-GB" err="1">
                <a:latin typeface="Arial"/>
                <a:cs typeface="Arial"/>
              </a:rPr>
              <a:t>hynny’n</a:t>
            </a:r>
            <a:r>
              <a:rPr lang="en-GB">
                <a:latin typeface="Arial"/>
                <a:cs typeface="Arial"/>
              </a:rPr>
              <a:t> </a:t>
            </a:r>
            <a:r>
              <a:rPr lang="en-GB" err="1">
                <a:latin typeface="Arial"/>
                <a:cs typeface="Arial"/>
              </a:rPr>
              <a:t>ddiogel</a:t>
            </a:r>
            <a:r>
              <a:rPr lang="en-GB">
                <a:latin typeface="Arial"/>
                <a:cs typeface="Arial"/>
              </a:rPr>
              <a:t>.</a:t>
            </a:r>
            <a:r>
              <a:rPr lang="en-GB" sz="2500">
                <a:latin typeface="Arial"/>
                <a:cs typeface="Arial"/>
              </a:rPr>
              <a:t> </a:t>
            </a:r>
            <a:endParaRPr lang="en-US" sz="2500">
              <a:latin typeface="Arial"/>
              <a:cs typeface="Arial"/>
            </a:endParaRPr>
          </a:p>
        </p:txBody>
      </p:sp>
      <p:pic>
        <p:nvPicPr>
          <p:cNvPr id="2" name="Picture 1" descr="A close-up of a smart phone&#10;&#10;AI-generated content may be incorrect.">
            <a:extLst>
              <a:ext uri="{FF2B5EF4-FFF2-40B4-BE49-F238E27FC236}">
                <a16:creationId xmlns:a16="http://schemas.microsoft.com/office/drawing/2014/main" id="{F6399264-1BF9-9036-E682-A7CBEAEAD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27" y="1515319"/>
            <a:ext cx="3106317" cy="359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5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Mater y Mis - Chwefror 2025: Gwybodaeth gwir neu ffug ar-lein">
            <a:hlinkClick r:id="" action="ppaction://media"/>
            <a:extLst>
              <a:ext uri="{FF2B5EF4-FFF2-40B4-BE49-F238E27FC236}">
                <a16:creationId xmlns:a16="http://schemas.microsoft.com/office/drawing/2014/main" id="{48EC033C-0EB3-1CA8-2C5F-F3B8515035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62" y="1293"/>
            <a:ext cx="12190465" cy="684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6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web page&#10;&#10;AI-generated content may be incorrect.">
            <a:extLst>
              <a:ext uri="{FF2B5EF4-FFF2-40B4-BE49-F238E27FC236}">
                <a16:creationId xmlns:a16="http://schemas.microsoft.com/office/drawing/2014/main" id="{4D6F3E30-2BB2-E987-4CBB-359BC9B56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29" y="1126101"/>
            <a:ext cx="5514975" cy="390525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6704BD3C-ED61-0AA3-7AC9-006E4752A267}"/>
              </a:ext>
            </a:extLst>
          </p:cNvPr>
          <p:cNvSpPr txBox="1"/>
          <p:nvPr/>
        </p:nvSpPr>
        <p:spPr>
          <a:xfrm>
            <a:off x="6852008" y="1279812"/>
            <a:ext cx="4181420" cy="400109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err="1">
                <a:solidFill>
                  <a:srgbClr val="1F1F1F"/>
                </a:solidFill>
                <a:latin typeface="Arial"/>
                <a:cs typeface="Arial"/>
              </a:rPr>
              <a:t>Gallwch</a:t>
            </a:r>
            <a:r>
              <a:rPr lang="en-GB" sz="240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lang="en-GB" sz="2400" err="1">
                <a:solidFill>
                  <a:srgbClr val="1F1F1F"/>
                </a:solidFill>
                <a:latin typeface="Arial"/>
                <a:cs typeface="Arial"/>
              </a:rPr>
              <a:t>gwblhau'r</a:t>
            </a:r>
            <a:r>
              <a:rPr lang="en-GB" sz="240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lang="en-GB" sz="2400" err="1">
                <a:solidFill>
                  <a:srgbClr val="1F1F1F"/>
                </a:solidFill>
                <a:latin typeface="Arial"/>
                <a:cs typeface="Arial"/>
              </a:rPr>
              <a:t>cwis</a:t>
            </a:r>
            <a:r>
              <a:rPr lang="en-GB" sz="2400">
                <a:solidFill>
                  <a:srgbClr val="1F1F1F"/>
                </a:solidFill>
                <a:latin typeface="Arial"/>
                <a:cs typeface="Arial"/>
              </a:rPr>
              <a:t> BBC Bitesize 'Fake News Quiz' </a:t>
            </a:r>
            <a:r>
              <a:rPr lang="en-GB" sz="2400" err="1">
                <a:solidFill>
                  <a:srgbClr val="1F1F1F"/>
                </a:solidFill>
                <a:latin typeface="Arial"/>
                <a:cs typeface="Arial"/>
              </a:rPr>
              <a:t>wrth</a:t>
            </a:r>
            <a:r>
              <a:rPr lang="en-GB" sz="2400">
                <a:solidFill>
                  <a:srgbClr val="1F1F1F"/>
                </a:solidFill>
                <a:latin typeface="Arial"/>
                <a:cs typeface="Arial"/>
              </a:rPr>
              <a:t> </a:t>
            </a:r>
            <a:r>
              <a:rPr lang="en-GB" sz="2400" err="1">
                <a:solidFill>
                  <a:srgbClr val="1F1F1F"/>
                </a:solidFill>
                <a:latin typeface="Arial"/>
                <a:cs typeface="Arial"/>
              </a:rPr>
              <a:t>glicio</a:t>
            </a:r>
            <a:r>
              <a:rPr lang="en-GB" sz="240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lang="en-GB" sz="2400" err="1">
                <a:solidFill>
                  <a:srgbClr val="1F1F1F"/>
                </a:solidFill>
                <a:latin typeface="Arial"/>
                <a:cs typeface="Arial"/>
              </a:rPr>
              <a:t>ar</a:t>
            </a:r>
            <a:r>
              <a:rPr lang="en-GB" sz="2400">
                <a:solidFill>
                  <a:srgbClr val="1F1F1F"/>
                </a:solidFill>
                <a:latin typeface="Arial"/>
                <a:cs typeface="Arial"/>
              </a:rPr>
              <a:t> y </a:t>
            </a:r>
            <a:r>
              <a:rPr lang="en-GB" sz="2400" err="1">
                <a:solidFill>
                  <a:srgbClr val="1F1F1F"/>
                </a:solidFill>
                <a:latin typeface="Arial"/>
                <a:cs typeface="Arial"/>
              </a:rPr>
              <a:t>ddolen</a:t>
            </a:r>
            <a:r>
              <a:rPr lang="en-GB" sz="240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lang="en-GB" sz="2400" err="1">
                <a:solidFill>
                  <a:srgbClr val="1F1F1F"/>
                </a:solidFill>
                <a:latin typeface="Arial"/>
                <a:cs typeface="Arial"/>
              </a:rPr>
              <a:t>isod</a:t>
            </a:r>
            <a:r>
              <a:rPr lang="en-GB" sz="2400">
                <a:solidFill>
                  <a:srgbClr val="1F1F1F"/>
                </a:solidFill>
                <a:latin typeface="Arial"/>
                <a:cs typeface="Arial"/>
              </a:rPr>
              <a:t>:</a:t>
            </a:r>
            <a:endParaRPr lang="en-US" sz="2400">
              <a:solidFill>
                <a:srgbClr val="1F1F1F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>
                <a:latin typeface="Arial"/>
                <a:ea typeface="+mn-lt"/>
                <a:cs typeface="+mn-lt"/>
                <a:hlinkClick r:id="rId4"/>
              </a:rPr>
              <a:t>Quiz: Can you spot the fake news stories from 2024? - BBC Bitesize</a:t>
            </a:r>
            <a:endParaRPr lang="en-GB" sz="2400">
              <a:latin typeface="VAG Rounded Std Ligh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1897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ctrTitle" idx="4294967295"/>
          </p:nvPr>
        </p:nvSpPr>
        <p:spPr>
          <a:xfrm>
            <a:off x="2590883" y="883243"/>
            <a:ext cx="6557962" cy="8302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3200" err="1">
                <a:latin typeface="Arial"/>
                <a:ea typeface="Trebuchet MS"/>
                <a:cs typeface="Arial"/>
                <a:sym typeface="Trebuchet MS"/>
              </a:rPr>
              <a:t>Trafodwch</a:t>
            </a:r>
            <a:r>
              <a:rPr lang="en-GB" sz="32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3200" err="1">
                <a:latin typeface="Arial"/>
                <a:ea typeface="Trebuchet MS"/>
                <a:cs typeface="Arial"/>
                <a:sym typeface="Trebuchet MS"/>
              </a:rPr>
              <a:t>fel</a:t>
            </a:r>
            <a:r>
              <a:rPr lang="en-GB" sz="32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3200" err="1">
                <a:latin typeface="Arial"/>
                <a:ea typeface="Trebuchet MS"/>
                <a:cs typeface="Arial"/>
                <a:sym typeface="Trebuchet MS"/>
              </a:rPr>
              <a:t>pâr</a:t>
            </a:r>
            <a:r>
              <a:rPr lang="en-GB" sz="3200">
                <a:latin typeface="Arial"/>
                <a:ea typeface="Trebuchet MS"/>
                <a:cs typeface="Arial"/>
                <a:sym typeface="Trebuchet MS"/>
              </a:rPr>
              <a:t> neu </a:t>
            </a:r>
            <a:r>
              <a:rPr lang="en-GB" sz="3200" err="1">
                <a:latin typeface="Arial"/>
                <a:ea typeface="Trebuchet MS"/>
                <a:cs typeface="Arial"/>
                <a:sym typeface="Trebuchet MS"/>
              </a:rPr>
              <a:t>fel</a:t>
            </a:r>
            <a:r>
              <a:rPr lang="en-GB" sz="32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3200" err="1">
                <a:latin typeface="Arial"/>
                <a:ea typeface="Trebuchet MS"/>
                <a:cs typeface="Arial"/>
                <a:sym typeface="Trebuchet MS"/>
              </a:rPr>
              <a:t>grŵp</a:t>
            </a:r>
            <a:r>
              <a:rPr lang="en-GB" sz="3200">
                <a:latin typeface="Arial"/>
                <a:ea typeface="Trebuchet MS"/>
                <a:cs typeface="Arial"/>
                <a:sym typeface="Trebuchet MS"/>
              </a:rPr>
              <a:t>:</a:t>
            </a:r>
            <a:endParaRPr lang="en-GB" sz="320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655" y="2330786"/>
            <a:ext cx="11092280" cy="3034229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914400" fontAlgn="base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 sz="2200">
                <a:latin typeface="Arial"/>
                <a:cs typeface="Arial"/>
              </a:rPr>
              <a:t>Sut ydych chi'n gwybod beth sy’n wir neu’n ffug ar-lein?</a:t>
            </a:r>
          </a:p>
          <a:p>
            <a:pPr marL="285750" indent="-285750" defTabSz="914400" fontAlgn="base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 sz="2200">
                <a:latin typeface="Arial"/>
                <a:cs typeface="Arial"/>
              </a:rPr>
              <a:t>Ydych chi erioed wedi credu rhywbeth a welsoch ar-lein a </a:t>
            </a:r>
            <a:r>
              <a:rPr lang="cy-GB" sz="2200" err="1">
                <a:latin typeface="Arial"/>
                <a:cs typeface="Arial"/>
              </a:rPr>
              <a:t>droiodd</a:t>
            </a:r>
            <a:r>
              <a:rPr lang="cy-GB" sz="2200">
                <a:latin typeface="Arial"/>
                <a:cs typeface="Arial"/>
              </a:rPr>
              <a:t> allan i fod yn rhywbeth ffug?</a:t>
            </a:r>
          </a:p>
          <a:p>
            <a:pPr marL="285750" indent="-285750" defTabSz="914400" fontAlgn="base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 sz="2200">
                <a:latin typeface="Arial"/>
                <a:cs typeface="Arial"/>
              </a:rPr>
              <a:t>Beth allwch chi wneud i weld os yw rhywbeth yn wir ai peidio?​</a:t>
            </a:r>
            <a:endParaRPr lang="en-US" sz="220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7" y="674121"/>
            <a:ext cx="1554052" cy="13584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530B0-495E-8BF7-CF40-8A803710B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5069" y="1479491"/>
            <a:ext cx="7861862" cy="579672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2120"/>
              <a:buNone/>
            </a:pPr>
            <a:r>
              <a:rPr lang="en-GB" sz="1600" b="1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(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Gall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pob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person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ifanc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wneud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hyn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yn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unigol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neu gall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athro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ei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wneud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ar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ran y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dosbarth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)</a:t>
            </a:r>
            <a:endParaRPr lang="en-US" sz="16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7794" y="833286"/>
            <a:ext cx="9454737" cy="456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2120"/>
            </a:pPr>
            <a:r>
              <a:rPr lang="en-GB" sz="1800" err="1">
                <a:latin typeface="Arial"/>
                <a:ea typeface="Trebuchet MS"/>
                <a:cs typeface="Arial"/>
                <a:sym typeface="Trebuchet MS"/>
              </a:rPr>
              <a:t>Rhannwch</a:t>
            </a:r>
            <a:r>
              <a:rPr lang="en-GB" sz="1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err="1">
                <a:latin typeface="Arial"/>
                <a:ea typeface="Trebuchet MS"/>
                <a:cs typeface="Arial"/>
                <a:sym typeface="Trebuchet MS"/>
              </a:rPr>
              <a:t>eich</a:t>
            </a:r>
            <a:r>
              <a:rPr lang="en-GB" sz="1800">
                <a:latin typeface="Arial"/>
                <a:ea typeface="Trebuchet MS"/>
                <a:cs typeface="Arial"/>
                <a:sym typeface="Trebuchet MS"/>
              </a:rPr>
              <a:t> barn </a:t>
            </a:r>
            <a:r>
              <a:rPr lang="en-GB" sz="1800" err="1">
                <a:latin typeface="Arial"/>
                <a:ea typeface="Trebuchet MS"/>
                <a:cs typeface="Arial"/>
                <a:sym typeface="Trebuchet MS"/>
              </a:rPr>
              <a:t>gyda</a:t>
            </a:r>
            <a:r>
              <a:rPr lang="en-GB" sz="1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err="1">
                <a:latin typeface="Arial"/>
                <a:ea typeface="Trebuchet MS"/>
                <a:cs typeface="Arial"/>
                <a:sym typeface="Trebuchet MS"/>
              </a:rPr>
              <a:t>ni</a:t>
            </a:r>
            <a:r>
              <a:rPr lang="en-GB" sz="1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err="1">
                <a:latin typeface="Arial"/>
                <a:ea typeface="Trebuchet MS"/>
                <a:cs typeface="Arial"/>
                <a:sym typeface="Trebuchet MS"/>
              </a:rPr>
              <a:t>gan</a:t>
            </a:r>
            <a:r>
              <a:rPr lang="en-GB" sz="1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err="1">
                <a:latin typeface="Arial"/>
                <a:ea typeface="Trebuchet MS"/>
                <a:cs typeface="Arial"/>
                <a:sym typeface="Trebuchet MS"/>
              </a:rPr>
              <a:t>ddefnyddio’r</a:t>
            </a:r>
            <a:r>
              <a:rPr lang="en-GB" sz="1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b="1">
                <a:latin typeface="Arial"/>
                <a:ea typeface="Trebuchet MS"/>
                <a:cs typeface="Arial"/>
                <a:sym typeface="Trebuchet MS"/>
              </a:rPr>
              <a:t>cod QR yr </a:t>
            </a:r>
            <a:r>
              <a:rPr lang="en-GB" sz="1800" b="1" err="1">
                <a:latin typeface="Arial"/>
                <a:ea typeface="Trebuchet MS"/>
                <a:cs typeface="Arial"/>
                <a:sym typeface="Trebuchet MS"/>
              </a:rPr>
              <a:t>holiadur</a:t>
            </a:r>
            <a:r>
              <a:rPr lang="en-GB" sz="1800" b="1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b="1">
                <a:latin typeface="Arial"/>
                <a:ea typeface="Trebuchet MS"/>
                <a:cs typeface="Arial"/>
                <a:sym typeface="Trebuchet MS"/>
                <a:hlinkClick r:id="rId3"/>
              </a:rPr>
              <a:t>neu’r ddolen</a:t>
            </a:r>
            <a:r>
              <a:rPr lang="en-GB" sz="1800" b="1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b="1">
                <a:latin typeface="Arial"/>
                <a:ea typeface="+mn-lt"/>
                <a:cs typeface="Arial"/>
                <a:sym typeface="Trebuchet MS"/>
              </a:rPr>
              <a:t> </a:t>
            </a:r>
            <a:endParaRPr lang="en-GB" sz="1800" b="1">
              <a:latin typeface="Arial"/>
              <a:ea typeface="+mn-lt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11" y="666138"/>
            <a:ext cx="1135057" cy="1526456"/>
          </a:xfrm>
          <a:prstGeom prst="rect">
            <a:avLst/>
          </a:prstGeom>
        </p:spPr>
      </p:pic>
      <p:pic>
        <p:nvPicPr>
          <p:cNvPr id="4" name="Picture 3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1228CF03-6AC3-9804-D8B0-04DA670A5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353" y="2040615"/>
            <a:ext cx="2659544" cy="26481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005FE4-109E-5932-DF1B-D225E62340B6}"/>
              </a:ext>
            </a:extLst>
          </p:cNvPr>
          <p:cNvSpPr txBox="1"/>
          <p:nvPr/>
        </p:nvSpPr>
        <p:spPr>
          <a:xfrm>
            <a:off x="3989251" y="4688237"/>
            <a:ext cx="42204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>
                <a:latin typeface="Arial"/>
                <a:ea typeface="+mn-lt"/>
                <a:cs typeface="+mn-lt"/>
                <a:hlinkClick r:id="rId3"/>
              </a:rPr>
              <a:t>https://online1.snapsurveys.com/90oau</a:t>
            </a:r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8638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0474-F463-B243-9B3C-27F5D0E98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9913" y="830870"/>
            <a:ext cx="8204634" cy="664797"/>
          </a:xfrm>
        </p:spPr>
        <p:txBody>
          <a:bodyPr/>
          <a:lstStyle/>
          <a:p>
            <a:r>
              <a:rPr lang="en-GB" sz="4800" b="1">
                <a:latin typeface="Arial"/>
                <a:cs typeface="Arial"/>
              </a:rPr>
              <a:t>Lincs </a:t>
            </a:r>
            <a:r>
              <a:rPr lang="en-GB" sz="4800" b="1" err="1">
                <a:latin typeface="Arial"/>
                <a:cs typeface="Arial"/>
              </a:rPr>
              <a:t>defnyddiol</a:t>
            </a:r>
            <a:endParaRPr lang="en-US" sz="4800" err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F7576-640B-2038-E786-35E2B238E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456" y="2000912"/>
            <a:ext cx="9178401" cy="3585597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Arial"/>
                <a:cs typeface="Arial"/>
              </a:rPr>
              <a:t>Gall y </a:t>
            </a:r>
            <a:r>
              <a:rPr lang="en-GB" sz="2000" err="1">
                <a:solidFill>
                  <a:schemeClr val="tx1"/>
                </a:solidFill>
                <a:latin typeface="Arial"/>
                <a:cs typeface="Arial"/>
              </a:rPr>
              <a:t>gwefanau</a:t>
            </a:r>
            <a:r>
              <a:rPr lang="en-GB" sz="200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err="1">
                <a:solidFill>
                  <a:schemeClr val="tx1"/>
                </a:solidFill>
                <a:latin typeface="Arial"/>
                <a:cs typeface="Arial"/>
              </a:rPr>
              <a:t>hyn</a:t>
            </a:r>
            <a:r>
              <a:rPr lang="en-GB" sz="200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err="1">
                <a:solidFill>
                  <a:schemeClr val="tx1"/>
                </a:solidFill>
                <a:latin typeface="Arial"/>
                <a:cs typeface="Arial"/>
              </a:rPr>
              <a:t>eich</a:t>
            </a:r>
            <a:r>
              <a:rPr lang="en-GB" sz="200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err="1">
                <a:solidFill>
                  <a:schemeClr val="tx1"/>
                </a:solidFill>
                <a:latin typeface="Arial"/>
                <a:cs typeface="Arial"/>
              </a:rPr>
              <a:t>helpu</a:t>
            </a:r>
            <a:r>
              <a:rPr lang="en-GB" sz="200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err="1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en-GB" sz="2000">
                <a:solidFill>
                  <a:schemeClr val="tx1"/>
                </a:solidFill>
                <a:latin typeface="Arial"/>
                <a:cs typeface="Arial"/>
              </a:rPr>
              <a:t> weld </a:t>
            </a:r>
            <a:r>
              <a:rPr lang="en-GB" sz="2000" err="1">
                <a:solidFill>
                  <a:schemeClr val="tx1"/>
                </a:solidFill>
                <a:latin typeface="Arial"/>
                <a:cs typeface="Arial"/>
              </a:rPr>
              <a:t>beth</a:t>
            </a:r>
            <a:r>
              <a:rPr lang="en-GB" sz="200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err="1">
                <a:solidFill>
                  <a:schemeClr val="tx1"/>
                </a:solidFill>
                <a:latin typeface="Arial"/>
                <a:cs typeface="Arial"/>
              </a:rPr>
              <a:t>sy'n</a:t>
            </a:r>
            <a:r>
              <a:rPr lang="en-GB" sz="200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err="1">
                <a:solidFill>
                  <a:schemeClr val="tx1"/>
                </a:solidFill>
                <a:latin typeface="Arial"/>
                <a:cs typeface="Arial"/>
              </a:rPr>
              <a:t>wir</a:t>
            </a:r>
            <a:r>
              <a:rPr lang="en-GB" sz="200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err="1">
                <a:solidFill>
                  <a:schemeClr val="tx1"/>
                </a:solidFill>
                <a:latin typeface="Arial"/>
                <a:cs typeface="Arial"/>
              </a:rPr>
              <a:t>neu'n</a:t>
            </a:r>
            <a:r>
              <a:rPr lang="en-GB" sz="200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err="1">
                <a:solidFill>
                  <a:schemeClr val="tx1"/>
                </a:solidFill>
                <a:latin typeface="Arial"/>
                <a:cs typeface="Arial"/>
              </a:rPr>
              <a:t>ffug</a:t>
            </a:r>
            <a:r>
              <a:rPr lang="en-GB" sz="2000">
                <a:solidFill>
                  <a:schemeClr val="tx1"/>
                </a:solidFill>
                <a:latin typeface="Arial"/>
                <a:cs typeface="Arial"/>
              </a:rPr>
              <a:t>!</a:t>
            </a:r>
          </a:p>
          <a:p>
            <a:endParaRPr lang="en-GB" sz="200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000">
                <a:latin typeface="Arial"/>
                <a:cs typeface="Arial"/>
                <a:hlinkClick r:id="rId3"/>
              </a:rPr>
              <a:t>https://fullfact.org/</a:t>
            </a:r>
            <a:endParaRPr lang="en-GB" sz="2000">
              <a:latin typeface="Arial"/>
              <a:cs typeface="Arial"/>
            </a:endParaRPr>
          </a:p>
          <a:p>
            <a:pPr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000">
                <a:latin typeface="Arial"/>
                <a:cs typeface="Arial"/>
                <a:hlinkClick r:id="rId4"/>
              </a:rPr>
              <a:t>https://www.snopes.com/</a:t>
            </a:r>
            <a:endParaRPr lang="en-GB" sz="2000">
              <a:latin typeface="Arial"/>
              <a:cs typeface="Arial"/>
            </a:endParaRPr>
          </a:p>
          <a:p>
            <a:pPr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000">
                <a:latin typeface="Arial"/>
                <a:cs typeface="Arial"/>
                <a:hlinkClick r:id="rId5"/>
              </a:rPr>
              <a:t>https://www.bbc.co.uk/news/bbcverify</a:t>
            </a:r>
            <a:endParaRPr lang="en-GB" sz="2000">
              <a:latin typeface="Arial"/>
              <a:cs typeface="Arial"/>
            </a:endParaRPr>
          </a:p>
          <a:p>
            <a:pPr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000">
                <a:latin typeface="Arial"/>
                <a:cs typeface="Arial"/>
                <a:hlinkClick r:id="rId6"/>
              </a:rPr>
              <a:t>https://www.channel4.com/news/factcheck</a:t>
            </a:r>
          </a:p>
          <a:p>
            <a:endParaRPr lang="en-GB"/>
          </a:p>
        </p:txBody>
      </p:sp>
      <p:pic>
        <p:nvPicPr>
          <p:cNvPr id="4" name="Picture 3" descr="A white check mark on a green circle&#10;&#10;AI-generated content may be incorrect.">
            <a:extLst>
              <a:ext uri="{FF2B5EF4-FFF2-40B4-BE49-F238E27FC236}">
                <a16:creationId xmlns:a16="http://schemas.microsoft.com/office/drawing/2014/main" id="{E76218A1-5FEF-8227-45F6-C20B735CC3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152" y="621885"/>
            <a:ext cx="1015173" cy="102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21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92cb3d6-694b-4915-be01-0dd97e9dbd9e" xsi:nil="true"/>
    <Has_Leaders_Only_SectionGroup xmlns="a92cb3d6-694b-4915-be01-0dd97e9dbd9e" xsi:nil="true"/>
    <Owner xmlns="a92cb3d6-694b-4915-be01-0dd97e9dbd9e">
      <UserInfo>
        <DisplayName/>
        <AccountId xsi:nil="true"/>
        <AccountType/>
      </UserInfo>
    </Owner>
    <Distribution_Groups xmlns="a92cb3d6-694b-4915-be01-0dd97e9dbd9e" xsi:nil="true"/>
    <AppVersion xmlns="a92cb3d6-694b-4915-be01-0dd97e9dbd9e" xsi:nil="true"/>
    <IsNotebookLocked xmlns="a92cb3d6-694b-4915-be01-0dd97e9dbd9e" xsi:nil="true"/>
    <Is_Collaboration_Space_Locked xmlns="a92cb3d6-694b-4915-be01-0dd97e9dbd9e" xsi:nil="true"/>
    <Teams_Channel_Section_Location xmlns="a92cb3d6-694b-4915-be01-0dd97e9dbd9e" xsi:nil="true"/>
    <Templates xmlns="a92cb3d6-694b-4915-be01-0dd97e9dbd9e" xsi:nil="true"/>
    <NotebookType xmlns="a92cb3d6-694b-4915-be01-0dd97e9dbd9e" xsi:nil="true"/>
    <LMS_Mappings xmlns="a92cb3d6-694b-4915-be01-0dd97e9dbd9e" xsi:nil="true"/>
    <Invited_Leaders xmlns="a92cb3d6-694b-4915-be01-0dd97e9dbd9e" xsi:nil="true"/>
    <Self_Registration_Enabled xmlns="a92cb3d6-694b-4915-be01-0dd97e9dbd9e" xsi:nil="true"/>
    <FolderType xmlns="a92cb3d6-694b-4915-be01-0dd97e9dbd9e" xsi:nil="true"/>
    <Leaders xmlns="a92cb3d6-694b-4915-be01-0dd97e9dbd9e">
      <UserInfo>
        <DisplayName/>
        <AccountId xsi:nil="true"/>
        <AccountType/>
      </UserInfo>
    </Leaders>
    <TeamsChannelId xmlns="a92cb3d6-694b-4915-be01-0dd97e9dbd9e" xsi:nil="true"/>
    <DefaultSectionNames xmlns="a92cb3d6-694b-4915-be01-0dd97e9dbd9e" xsi:nil="true"/>
    <CultureName xmlns="a92cb3d6-694b-4915-be01-0dd97e9dbd9e" xsi:nil="true"/>
    <Invited_Members xmlns="a92cb3d6-694b-4915-be01-0dd97e9dbd9e" xsi:nil="true"/>
    <Members xmlns="a92cb3d6-694b-4915-be01-0dd97e9dbd9e">
      <UserInfo>
        <DisplayName/>
        <AccountId xsi:nil="true"/>
        <AccountType/>
      </UserInfo>
    </Members>
    <Member_Groups xmlns="a92cb3d6-694b-4915-be01-0dd97e9dbd9e">
      <UserInfo>
        <DisplayName/>
        <AccountId xsi:nil="true"/>
        <AccountType/>
      </UserInfo>
    </Member_Groups>
    <lcf76f155ced4ddcb4097134ff3c332f xmlns="a92cb3d6-694b-4915-be01-0dd97e9dbd9e">
      <Terms xmlns="http://schemas.microsoft.com/office/infopath/2007/PartnerControls"/>
    </lcf76f155ced4ddcb4097134ff3c332f>
    <TaxCatchAll xmlns="e442ecdc-24d5-4155-b3a2-f91807a0074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E17DEE6830F4EAB69CF016E6544E2" ma:contentTypeVersion="33" ma:contentTypeDescription="Create a new document." ma:contentTypeScope="" ma:versionID="cb5b3e74163a68f1ab1a330863cd8ca5">
  <xsd:schema xmlns:xsd="http://www.w3.org/2001/XMLSchema" xmlns:xs="http://www.w3.org/2001/XMLSchema" xmlns:p="http://schemas.microsoft.com/office/2006/metadata/properties" xmlns:ns2="a92cb3d6-694b-4915-be01-0dd97e9dbd9e" xmlns:ns3="e442ecdc-24d5-4155-b3a2-f91807a0074c" targetNamespace="http://schemas.microsoft.com/office/2006/metadata/properties" ma:root="true" ma:fieldsID="8bc8f9ba61cafd898dfa14d4fbdc3b0e" ns2:_="" ns3:_="">
    <xsd:import namespace="a92cb3d6-694b-4915-be01-0dd97e9dbd9e"/>
    <xsd:import namespace="e442ecdc-24d5-4155-b3a2-f91807a0074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b3d6-694b-4915-be01-0dd97e9dbd9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2b247b5d-bd6f-45b2-9b56-34b4e46c4e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2ecdc-24d5-4155-b3a2-f91807a0074c" elementFormDefault="qualified">
    <xsd:import namespace="http://schemas.microsoft.com/office/2006/documentManagement/types"/>
    <xsd:import namespace="http://schemas.microsoft.com/office/infopath/2007/PartnerControls"/>
    <xsd:element name="TaxCatchAll" ma:index="39" nillable="true" ma:displayName="Taxonomy Catch All Column" ma:hidden="true" ma:list="{c0abd31a-2c24-4d75-ba30-559d6c5947ed}" ma:internalName="TaxCatchAll" ma:showField="CatchAllData" ma:web="e442ecdc-24d5-4155-b3a2-f91807a007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6CCF13-9911-4B37-9CBD-CA61567403E0}">
  <ds:schemaRefs>
    <ds:schemaRef ds:uri="a92cb3d6-694b-4915-be01-0dd97e9dbd9e"/>
    <ds:schemaRef ds:uri="e442ecdc-24d5-4155-b3a2-f91807a007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869252-D7F7-420A-B158-B9EB05A0F988}">
  <ds:schemaRefs>
    <ds:schemaRef ds:uri="a92cb3d6-694b-4915-be01-0dd97e9dbd9e"/>
    <ds:schemaRef ds:uri="e442ecdc-24d5-4155-b3a2-f91807a007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Application>Microsoft Office PowerPoint</Application>
  <PresentationFormat>Widescreen</PresentationFormat>
  <Slides>12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Mater y Mis – Chwefror 2025 </vt:lpstr>
      <vt:lpstr>PowerPoint Presentation</vt:lpstr>
      <vt:lpstr>PowerPoint Presentation</vt:lpstr>
      <vt:lpstr>Mae Mater Mis Chwefror yn gofyn os ydych chi'n gwybod beth sy'n wir neu'n ffug ar-lein.  Cofiwch: Mae Erthygl 17 yn dweud bod gyda chi’r hawl i dderbyn gwybodaeth mewn llawer o ffyrdd, tra bod hynny’n ddiogel. </vt:lpstr>
      <vt:lpstr>PowerPoint Presentation</vt:lpstr>
      <vt:lpstr>PowerPoint Presentation</vt:lpstr>
      <vt:lpstr>Trafodwch fel pâr neu fel grŵp:</vt:lpstr>
      <vt:lpstr>PowerPoint Presentation</vt:lpstr>
      <vt:lpstr>Lincs defnyddiol</vt:lpstr>
      <vt:lpstr>PowerPoint Presentation</vt:lpstr>
      <vt:lpstr>PowerPoint Presentation</vt:lpstr>
      <vt:lpstr>Diolch!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revision>2</cp:revision>
  <dcterms:created xsi:type="dcterms:W3CDTF">2019-03-26T15:18:01Z</dcterms:created>
  <dcterms:modified xsi:type="dcterms:W3CDTF">2025-02-03T14:48:15Z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0x010100B40E17DEE6830F4EAB69CF016E6544E2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