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4"/>
  </p:notesMasterIdLst>
  <p:sldIdLst>
    <p:sldId id="299" r:id="rId5"/>
    <p:sldId id="308" r:id="rId6"/>
    <p:sldId id="317" r:id="rId7"/>
    <p:sldId id="311" r:id="rId8"/>
    <p:sldId id="330" r:id="rId9"/>
    <p:sldId id="313" r:id="rId10"/>
    <p:sldId id="314" r:id="rId11"/>
    <p:sldId id="332" r:id="rId12"/>
    <p:sldId id="316" r:id="rId13"/>
  </p:sldIdLst>
  <p:sldSz cx="12192000" cy="6858000"/>
  <p:notesSz cx="6858000" cy="9144000"/>
  <p:embeddedFontLst>
    <p:embeddedFont>
      <p:font typeface="Trebuchet MS" panose="020B0603020202020204" pitchFamily="34" charset="0"/>
      <p:regular r:id="rId15"/>
      <p:bold r:id="rId16"/>
      <p:italic r:id="rId17"/>
      <p:boldItalic r:id="rId18"/>
    </p:embeddedFont>
    <p:embeddedFont>
      <p:font typeface="VAG Rounded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93887E-F4F0-AFBD-B1B1-A0FBC878D17B}" name="Sophie Williams" initials="SW" userId="S::sophie.williams@childcomwales.org.uk::b2a9301d-445a-4704-aa05-7d1118b38518" providerId="AD"/>
  <p188:author id="{6148A984-46D0-4E5C-D08D-B5BEB8949ACB}" name="Lewis Lloyd" initials="LL" userId="S::lewis.lloyd@childcomwales.org.uk::a01ddc0c-8664-42ee-8d40-a195a30962b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54A"/>
    <a:srgbClr val="0072BC"/>
    <a:srgbClr val="FF0066"/>
    <a:srgbClr val="FACB00"/>
    <a:srgbClr val="EFE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E64430-8348-B16F-0BB4-4FCC552E482C}" v="321" dt="2025-03-03T14:26:51.655"/>
    <p1510:client id="{E9145B13-4FB9-50DD-7D16-D7AD01AEEDD5}" v="91" dt="2025-03-03T14:19:01.1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590DC-5F0B-432A-8346-8C0EF42319EC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20118-D5D1-429E-8EE6-BA4B1E3E5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84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noclov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8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66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640AF-C863-783F-C2D9-20B6E001F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C48F72-AD79-5DE5-09A6-391B1CD6B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64FF5D-4DDA-5BAA-F92A-03A26E0D9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5F55C-BAAB-D7BC-072F-50A3CC7B99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13afc033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82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Link to the video: </a:t>
            </a:r>
            <a:r>
              <a:rPr lang="en-US"/>
              <a:t>https://youtu.be/IAC56Mx9kI8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34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US"/>
              <a:t>There are supporting materials on our web page for children with additional learning needs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976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1200" b="1">
                <a:solidFill>
                  <a:schemeClr val="dk2"/>
                </a:solidFill>
                <a:latin typeface="VAGRounded Lt"/>
              </a:rPr>
              <a:t>Survey link -</a:t>
            </a:r>
            <a:r>
              <a:rPr lang="en-GB" b="1">
                <a:solidFill>
                  <a:schemeClr val="dk2"/>
                </a:solidFill>
                <a:latin typeface="VAGRounded Lt"/>
              </a:rPr>
              <a:t> </a:t>
            </a:r>
            <a:r>
              <a:rPr lang="en-GB">
                <a:solidFill>
                  <a:schemeClr val="dk2"/>
                </a:solidFill>
                <a:hlinkClick r:id="rId3"/>
              </a:rPr>
              <a:t>https://online1.snapsurveys.com/noclov</a:t>
            </a:r>
            <a:endParaRPr lang="en-GB">
              <a:solidFill>
                <a:schemeClr val="dk2"/>
              </a:solidFill>
              <a:latin typeface="Calibri" panose="020F0502020204030204"/>
              <a:ea typeface="Calibri"/>
              <a:cs typeface="Calibri"/>
            </a:endParaRPr>
          </a:p>
          <a:p>
            <a:pPr>
              <a:defRPr/>
            </a:pPr>
            <a:endParaRPr lang="en-GB">
              <a:solidFill>
                <a:srgbClr val="44546A"/>
              </a:solidFill>
              <a:ea typeface="Calibri"/>
              <a:cs typeface="Calibri"/>
            </a:endParaRPr>
          </a:p>
          <a:p>
            <a:pPr>
              <a:defRPr/>
            </a:pPr>
            <a:r>
              <a:rPr lang="en-GB">
                <a:solidFill>
                  <a:schemeClr val="dk2"/>
                </a:solidFill>
              </a:rPr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095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You could also contact &amp; speak to</a:t>
            </a:r>
            <a:r>
              <a:rPr lang="en">
                <a:latin typeface="VAGRounded Lt"/>
                <a:sym typeface="Trebuchet MS"/>
              </a:rPr>
              <a:t>:</a:t>
            </a:r>
            <a:endParaRPr lang="en" sz="1200">
              <a:solidFill>
                <a:schemeClr val="tx1"/>
              </a:solidFill>
              <a:latin typeface="VAGRounded Lt"/>
              <a:sym typeface="Trebuchet MS"/>
            </a:endParaRPr>
          </a:p>
          <a:p>
            <a:pPr>
              <a:lnSpc>
                <a:spcPct val="150000"/>
              </a:lnSpc>
            </a:pPr>
            <a:endParaRPr lang="en" sz="1200">
              <a:solidFill>
                <a:schemeClr val="tx1"/>
              </a:solidFill>
              <a:latin typeface="VAGRounded Lt" panose="00000400000000000000" pitchFamily="2" charset="0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Childline – 0800 1111</a:t>
            </a:r>
            <a:endParaRPr lang="en" sz="1200">
              <a:solidFill>
                <a:schemeClr val="tx1"/>
              </a:solidFill>
              <a:latin typeface="VAGRounded Lt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Meic – 080880 23456</a:t>
            </a:r>
            <a:endParaRPr lang="en-GB" sz="1200">
              <a:solidFill>
                <a:schemeClr val="tx1"/>
              </a:solidFill>
              <a:latin typeface="VAGRounded Lt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995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151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B8221A8F-4D3A-40E7-E0A4-DA5F22D619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D7AF87-3CE7-9E73-FB97-F40A9D2B12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5184D7-B6DC-75B4-DBCD-A1D601897E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 Blue">
    <p:bg>
      <p:bgPr>
        <a:solidFill>
          <a:srgbClr val="F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4" cy="1138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79" y="5555347"/>
            <a:ext cx="1081123" cy="10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568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9" name="Picture 8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358199-9C12-6265-B141-944DC5B22D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74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E7177-9AB3-64F6-C376-9BD1D6FC47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240EE6F-BF4C-C25C-E449-36E1B13564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8AA99-66A9-78CA-E06D-E03EE730A0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29D90C22-DFCA-89B0-6976-B1DA9DD7DD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D739E-EFF1-5A7A-A658-1C43BD00CB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14" name="Picture 13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54F5B066-85A4-290A-F6B7-6DF5E9D85E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1861-8307-27A2-00F4-B5896B9D7A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F5FACD-5321-506C-F7D3-1E48D85470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D0DF32-DB86-4561-55C7-9DB54EA968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9D41B97-87DB-815D-6359-6E93C38B809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freesvg.org/toilet-pape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IAC56Mx9kI8?feature=oembed" TargetMode="Externa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nocl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dvice@childcomwales.org.u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hyperlink" Target="http://www.childcomwales.org.u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2065587" y="780729"/>
            <a:ext cx="7594600" cy="8377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" sz="4000">
                <a:latin typeface="Arial"/>
                <a:ea typeface="Trebuchet MS"/>
                <a:cs typeface="Arial"/>
                <a:sym typeface="Trebuchet MS"/>
              </a:rPr>
              <a:t>Monthly Matter – March </a:t>
            </a:r>
            <a:r>
              <a:rPr lang="en-GB" sz="4000">
                <a:latin typeface="Arial"/>
                <a:ea typeface="Trebuchet MS"/>
                <a:cs typeface="Arial"/>
                <a:sym typeface="Trebuchet MS"/>
              </a:rPr>
              <a:t>2025</a:t>
            </a:r>
            <a:endParaRPr lang="en-US" sz="3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475" y="1913490"/>
            <a:ext cx="6654824" cy="383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45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086" y="1293865"/>
            <a:ext cx="8122301" cy="29557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Last month, we asked you if you knew what was real and what was fake online.</a:t>
            </a:r>
            <a:br>
              <a:rPr lang="en-US" sz="3200" b="1">
                <a:latin typeface="Arial" panose="020B0604020202020204" pitchFamily="34" charset="0"/>
                <a:ea typeface="Trebuchet MS"/>
                <a:cs typeface="Arial" panose="020B0604020202020204" pitchFamily="34" charset="0"/>
              </a:rPr>
            </a:br>
            <a:endParaRPr lang="en-US" sz="3200"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And here’s what you told us:</a:t>
            </a:r>
            <a:endParaRPr lang="en-GB" sz="320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13" y="1387581"/>
            <a:ext cx="2679223" cy="28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05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BBA9A-923A-AE75-90D3-073281312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D0AF3D-DCFB-EA27-E722-3E0F8308722E}"/>
              </a:ext>
            </a:extLst>
          </p:cNvPr>
          <p:cNvSpPr txBox="1"/>
          <p:nvPr/>
        </p:nvSpPr>
        <p:spPr>
          <a:xfrm>
            <a:off x="1641732" y="809573"/>
            <a:ext cx="10198871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800">
                <a:latin typeface="Arial"/>
                <a:cs typeface="Arial"/>
              </a:rPr>
              <a:t>Only 13% of you said you'd report something online that seemed fake</a:t>
            </a:r>
            <a:endParaRPr lang="en-US" sz="280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GB" sz="200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GB" sz="2800">
                <a:latin typeface="Arial"/>
                <a:cs typeface="Arial"/>
              </a:rPr>
              <a:t>74% of you said it's easy to believe something fake online</a:t>
            </a:r>
          </a:p>
          <a:p>
            <a:pPr marL="342900" indent="-342900">
              <a:buFont typeface="Arial"/>
              <a:buChar char="•"/>
            </a:pPr>
            <a:endParaRPr lang="en-GB" sz="200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GB" sz="160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GB" sz="2800">
                <a:latin typeface="Arial"/>
                <a:cs typeface="Arial"/>
              </a:rPr>
              <a:t>72% of you said you are more likely to believe things that come from well-trusted sources</a:t>
            </a:r>
          </a:p>
          <a:p>
            <a:pPr marL="342900" indent="-342900">
              <a:buFont typeface="Arial"/>
              <a:buChar char="•"/>
            </a:pPr>
            <a:endParaRPr lang="en-GB" sz="200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GB" sz="2800">
                <a:latin typeface="Arial"/>
                <a:cs typeface="Arial"/>
              </a:rPr>
              <a:t>61% of you said social media companies or websites could add warnings or fact-checking labels to posts to help stop the spread of fake information</a:t>
            </a:r>
          </a:p>
        </p:txBody>
      </p:sp>
      <p:pic>
        <p:nvPicPr>
          <p:cNvPr id="3" name="Graphic 2" descr="Warning outline">
            <a:extLst>
              <a:ext uri="{FF2B5EF4-FFF2-40B4-BE49-F238E27FC236}">
                <a16:creationId xmlns:a16="http://schemas.microsoft.com/office/drawing/2014/main" id="{65440B93-480A-C801-2605-28E4C789B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2655" y="4267551"/>
            <a:ext cx="805543" cy="805543"/>
          </a:xfrm>
          <a:prstGeom prst="rect">
            <a:avLst/>
          </a:prstGeom>
        </p:spPr>
      </p:pic>
      <p:pic>
        <p:nvPicPr>
          <p:cNvPr id="4" name="Graphic 3" descr="Online Network with solid fill">
            <a:extLst>
              <a:ext uri="{FF2B5EF4-FFF2-40B4-BE49-F238E27FC236}">
                <a16:creationId xmlns:a16="http://schemas.microsoft.com/office/drawing/2014/main" id="{4C34AC61-1434-99C9-FD49-A14192619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8227" y="2971800"/>
            <a:ext cx="914400" cy="914400"/>
          </a:xfrm>
          <a:prstGeom prst="rect">
            <a:avLst/>
          </a:prstGeom>
        </p:spPr>
      </p:pic>
      <p:pic>
        <p:nvPicPr>
          <p:cNvPr id="5" name="Graphic 4" descr="Checkbox Ticked with solid fill">
            <a:extLst>
              <a:ext uri="{FF2B5EF4-FFF2-40B4-BE49-F238E27FC236}">
                <a16:creationId xmlns:a16="http://schemas.microsoft.com/office/drawing/2014/main" id="{AC610331-C8FD-BC74-3CDE-B867B62B5F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8227" y="1854435"/>
            <a:ext cx="914400" cy="914400"/>
          </a:xfrm>
          <a:prstGeom prst="rect">
            <a:avLst/>
          </a:prstGeom>
        </p:spPr>
      </p:pic>
      <p:pic>
        <p:nvPicPr>
          <p:cNvPr id="6" name="Graphic 5" descr="Customer review with solid fill">
            <a:extLst>
              <a:ext uri="{FF2B5EF4-FFF2-40B4-BE49-F238E27FC236}">
                <a16:creationId xmlns:a16="http://schemas.microsoft.com/office/drawing/2014/main" id="{22448214-492D-6175-960F-825DF75B47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173" y="8072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2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ctrTitle"/>
          </p:nvPr>
        </p:nvSpPr>
        <p:spPr>
          <a:xfrm>
            <a:off x="4178049" y="704874"/>
            <a:ext cx="7260169" cy="425018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sz="2800" b="1">
                <a:solidFill>
                  <a:schemeClr val="tx1"/>
                </a:solidFill>
                <a:latin typeface="Arial"/>
                <a:ea typeface="Trebuchet MS"/>
                <a:cs typeface="Arial"/>
                <a:sym typeface="Trebuchet MS"/>
              </a:rPr>
              <a:t>March</a:t>
            </a:r>
            <a:r>
              <a:rPr lang="en" sz="2800" b="1">
                <a:solidFill>
                  <a:schemeClr val="tx1"/>
                </a:solidFill>
                <a:latin typeface="Arial"/>
                <a:ea typeface="Trebuchet MS"/>
                <a:cs typeface="Arial"/>
                <a:sym typeface="Trebuchet MS"/>
              </a:rPr>
              <a:t>’s Monthly Matter </a:t>
            </a:r>
            <a:r>
              <a:rPr lang="en" sz="2800">
                <a:solidFill>
                  <a:schemeClr val="tx1"/>
                </a:solidFill>
                <a:latin typeface="Arial"/>
                <a:ea typeface="Trebuchet MS"/>
                <a:cs typeface="Arial"/>
                <a:sym typeface="Trebuchet MS"/>
              </a:rPr>
              <a:t>is about school toilets.</a:t>
            </a:r>
            <a:br>
              <a:rPr lang="en" sz="2800">
                <a:latin typeface="Arial"/>
                <a:ea typeface="Trebuchet MS"/>
                <a:cs typeface="Arial"/>
              </a:rPr>
            </a:br>
            <a:r>
              <a:rPr lang="en" sz="2800">
                <a:solidFill>
                  <a:schemeClr val="tx1"/>
                </a:solidFill>
                <a:latin typeface="Arial"/>
                <a:ea typeface="Trebuchet MS"/>
                <a:cs typeface="Arial"/>
                <a:sym typeface="Trebuchet MS"/>
              </a:rPr>
              <a:t>We often hear children and young </a:t>
            </a:r>
            <a:r>
              <a:rPr lang="en" sz="2800" err="1">
                <a:solidFill>
                  <a:schemeClr val="tx1"/>
                </a:solidFill>
                <a:latin typeface="Arial"/>
                <a:ea typeface="Trebuchet MS"/>
                <a:cs typeface="Arial"/>
                <a:sym typeface="Trebuchet MS"/>
              </a:rPr>
              <a:t>peop</a:t>
            </a:r>
            <a:r>
              <a:rPr lang="en-GB" sz="2800">
                <a:solidFill>
                  <a:schemeClr val="tx1"/>
                </a:solidFill>
                <a:latin typeface="Arial"/>
                <a:ea typeface="Trebuchet MS"/>
                <a:cs typeface="Arial"/>
                <a:sym typeface="Trebuchet MS"/>
              </a:rPr>
              <a:t>le</a:t>
            </a:r>
            <a:r>
              <a:rPr lang="en" sz="2800">
                <a:solidFill>
                  <a:schemeClr val="tx1"/>
                </a:solidFill>
                <a:latin typeface="Arial"/>
                <a:ea typeface="Trebuchet MS"/>
                <a:cs typeface="Arial"/>
                <a:sym typeface="Trebuchet MS"/>
              </a:rPr>
              <a:t>’s concerns about school toilets.</a:t>
            </a:r>
            <a:br>
              <a:rPr lang="en" sz="2800" b="1">
                <a:latin typeface="Arial"/>
                <a:ea typeface="Trebuchet MS"/>
                <a:cs typeface="Arial"/>
              </a:rPr>
            </a:br>
            <a:br>
              <a:rPr lang="en" sz="2800" b="1">
                <a:latin typeface="Arial"/>
                <a:ea typeface="Trebuchet MS"/>
                <a:cs typeface="Arial"/>
              </a:rPr>
            </a:br>
            <a:r>
              <a:rPr lang="en" sz="2800">
                <a:solidFill>
                  <a:schemeClr val="tx1"/>
                </a:solidFill>
                <a:latin typeface="Arial"/>
                <a:ea typeface="Trebuchet MS"/>
                <a:cs typeface="Arial"/>
                <a:sym typeface="Trebuchet MS"/>
              </a:rPr>
              <a:t>Remember:  Article 19 – Right to feel safe</a:t>
            </a:r>
            <a:br>
              <a:rPr lang="en" sz="2800">
                <a:latin typeface="Arial"/>
                <a:ea typeface="Trebuchet MS"/>
                <a:cs typeface="Arial"/>
              </a:rPr>
            </a:br>
            <a:r>
              <a:rPr lang="en" sz="2800">
                <a:solidFill>
                  <a:schemeClr val="tx1"/>
                </a:solidFill>
                <a:latin typeface="Arial"/>
                <a:cs typeface="Arial"/>
              </a:rPr>
              <a:t>        Article 24 – Right to be healthy</a:t>
            </a:r>
            <a:endParaRPr lang="en-GB" sz="280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3" name="Picture 2" descr="A white toilet with a black background&#10;&#10;AI-generated content may be incorrect.">
            <a:extLst>
              <a:ext uri="{FF2B5EF4-FFF2-40B4-BE49-F238E27FC236}">
                <a16:creationId xmlns:a16="http://schemas.microsoft.com/office/drawing/2014/main" id="{A31F5959-40D1-C4D4-C98F-9F72F89F2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2045" y="1251194"/>
            <a:ext cx="3157931" cy="315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45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Monthly Matters - School toilets">
            <a:hlinkClick r:id="" action="ppaction://media"/>
            <a:extLst>
              <a:ext uri="{FF2B5EF4-FFF2-40B4-BE49-F238E27FC236}">
                <a16:creationId xmlns:a16="http://schemas.microsoft.com/office/drawing/2014/main" id="{AAE0B116-77A5-0C61-DFFF-3443FCEA1B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1835" y="857"/>
            <a:ext cx="12211428" cy="684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6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0465" y="893810"/>
            <a:ext cx="6369868" cy="739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" sz="3200">
                <a:latin typeface="Arial"/>
                <a:ea typeface="Trebuchet MS"/>
                <a:cs typeface="Arial"/>
                <a:sym typeface="Trebuchet MS"/>
              </a:rPr>
              <a:t>1) Discuss in pairs or as a group:</a:t>
            </a:r>
            <a:endParaRPr lang="en-GB" sz="320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9758" y="2121600"/>
            <a:ext cx="10632345" cy="27055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What are the rules in your school?</a:t>
            </a:r>
          </a:p>
          <a:p>
            <a:pPr>
              <a:lnSpc>
                <a:spcPct val="200000"/>
              </a:lnSpc>
            </a:pPr>
            <a:endParaRPr lang="en-US" sz="100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How do you feel about using the toilets in your school?</a:t>
            </a:r>
          </a:p>
          <a:p>
            <a:pPr>
              <a:lnSpc>
                <a:spcPct val="150000"/>
              </a:lnSpc>
            </a:pPr>
            <a:endParaRPr lang="en-US" sz="100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How would you describe your school toilets?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66" y="629913"/>
            <a:ext cx="1513400" cy="139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0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530B0-495E-8BF7-CF40-8A803710B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8271" y="1448090"/>
            <a:ext cx="10073834" cy="415498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SzPts val="2120"/>
            </a:pPr>
            <a:r>
              <a:rPr lang="en-GB" sz="1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(Each young person can do this individually or a teacher can do it on behalf of the class)</a:t>
            </a:r>
            <a:endParaRPr 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8166" y="721590"/>
            <a:ext cx="9218315" cy="4983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  <a:buSzPts val="2120"/>
            </a:pPr>
            <a:r>
              <a:rPr lang="en-GB" sz="2000">
                <a:latin typeface="Arial"/>
                <a:ea typeface="Trebuchet MS"/>
                <a:cs typeface="Arial"/>
                <a:sym typeface="Trebuchet MS"/>
              </a:rPr>
              <a:t>2) Share your ideas with us by using the </a:t>
            </a:r>
            <a:r>
              <a:rPr lang="en-GB" sz="2000" b="1">
                <a:latin typeface="Arial"/>
                <a:ea typeface="Trebuchet MS"/>
                <a:cs typeface="Arial"/>
                <a:sym typeface="Trebuchet MS"/>
              </a:rPr>
              <a:t>QR code or </a:t>
            </a:r>
            <a:r>
              <a:rPr lang="en-GB" sz="2000" b="1">
                <a:latin typeface="Arial"/>
                <a:ea typeface="Trebuchet MS"/>
                <a:cs typeface="Arial"/>
                <a:sym typeface="Trebuchet MS"/>
                <a:hlinkClick r:id="rId3"/>
              </a:rPr>
              <a:t>survey link</a:t>
            </a:r>
            <a:endParaRPr lang="en-GB" sz="2000" b="1"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  <a:hlinkClick r:id="rId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84" y="720798"/>
            <a:ext cx="1401864" cy="1885265"/>
          </a:xfrm>
          <a:prstGeom prst="rect">
            <a:avLst/>
          </a:prstGeom>
        </p:spPr>
      </p:pic>
      <p:pic>
        <p:nvPicPr>
          <p:cNvPr id="5" name="Picture 4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F5BCE491-9DE6-2512-307E-6F3EC05470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755" y="1863979"/>
            <a:ext cx="2717177" cy="27505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27295B-1D04-1A2C-9567-613F8E6DF058}"/>
              </a:ext>
            </a:extLst>
          </p:cNvPr>
          <p:cNvSpPr txBox="1"/>
          <p:nvPr/>
        </p:nvSpPr>
        <p:spPr>
          <a:xfrm>
            <a:off x="3930315" y="4752473"/>
            <a:ext cx="4331367" cy="8156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Arial"/>
                <a:ea typeface="+mn-lt"/>
                <a:cs typeface="+mn-lt"/>
                <a:hlinkClick r:id="rId3"/>
              </a:rPr>
              <a:t>https://online1.snapsurveys.com/noclov</a:t>
            </a:r>
            <a:endParaRPr lang="en-US">
              <a:latin typeface="Arial"/>
            </a:endParaRPr>
          </a:p>
          <a:p>
            <a:endParaRPr lang="en-GB" sz="1100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7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3696182" y="2251740"/>
            <a:ext cx="5258651" cy="235327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You could also contact our </a:t>
            </a:r>
            <a:r>
              <a:rPr lang="en" sz="2200" u="sng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Advice team</a:t>
            </a: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:</a:t>
            </a:r>
            <a:endParaRPr lang="en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0808 801 1000</a:t>
            </a:r>
            <a:endParaRPr lang="en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3"/>
              </a:rPr>
              <a:t>advice@childcomwales.org.uk</a:t>
            </a:r>
            <a:endParaRPr lang="en" sz="2200">
              <a:solidFill>
                <a:schemeClr val="tx1"/>
              </a:solidFill>
              <a:latin typeface="Arial"/>
              <a:cs typeface="Arial"/>
              <a:hlinkClick r:id="rId3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www.childcomwales.org.uk</a:t>
            </a:r>
            <a:endParaRPr lang="en" sz="220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" name="Picture 1" descr="A green line drawing of a hand pointing at a phone and a telephone&#10;&#10;AI-generated content may be incorrect.">
            <a:extLst>
              <a:ext uri="{FF2B5EF4-FFF2-40B4-BE49-F238E27FC236}">
                <a16:creationId xmlns:a16="http://schemas.microsoft.com/office/drawing/2014/main" id="{A45DBD92-A22F-9DD7-CD0D-AA0CD9077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606" y="2335491"/>
            <a:ext cx="2205702" cy="21870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148893-66DF-A4B3-708A-F39739466C95}"/>
              </a:ext>
            </a:extLst>
          </p:cNvPr>
          <p:cNvSpPr txBox="1"/>
          <p:nvPr/>
        </p:nvSpPr>
        <p:spPr>
          <a:xfrm>
            <a:off x="895108" y="798653"/>
            <a:ext cx="10150997" cy="10533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>
                <a:latin typeface="Arial"/>
              </a:rPr>
              <a:t>If you are worried about anything after today's session you should speak to a </a:t>
            </a:r>
            <a:r>
              <a:rPr lang="en-GB" sz="2200" b="1">
                <a:latin typeface="Arial"/>
              </a:rPr>
              <a:t>trusted adult.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711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5440102" y="953934"/>
            <a:ext cx="3775164" cy="27165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Diolch!</a:t>
            </a:r>
            <a:b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</a:br>
            <a: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Thanks! </a:t>
            </a:r>
            <a:endParaRPr sz="4800">
              <a:solidFill>
                <a:schemeClr val="tx1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1"/>
          </p:nvPr>
        </p:nvSpPr>
        <p:spPr>
          <a:xfrm>
            <a:off x="461466" y="3659271"/>
            <a:ext cx="11266714" cy="11196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25000" lnSpcReduction="20000"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en-US" sz="96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Our next Monthly Matter will be available on our website on </a:t>
            </a:r>
            <a:endParaRPr lang="en-US">
              <a:solidFill>
                <a:schemeClr val="dk1"/>
              </a:solidFill>
              <a:sym typeface="Trebuchet MS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en-US" sz="9600" b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Monday, March 31st</a:t>
            </a:r>
            <a:endParaRPr lang="en-US" sz="9600" b="1">
              <a:solidFill>
                <a:schemeClr val="dk1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301" y="953934"/>
            <a:ext cx="1840005" cy="217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43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E17DEE6830F4EAB69CF016E6544E2" ma:contentTypeVersion="33" ma:contentTypeDescription="Create a new document." ma:contentTypeScope="" ma:versionID="cb5b3e74163a68f1ab1a330863cd8ca5">
  <xsd:schema xmlns:xsd="http://www.w3.org/2001/XMLSchema" xmlns:xs="http://www.w3.org/2001/XMLSchema" xmlns:p="http://schemas.microsoft.com/office/2006/metadata/properties" xmlns:ns2="a92cb3d6-694b-4915-be01-0dd97e9dbd9e" xmlns:ns3="e442ecdc-24d5-4155-b3a2-f91807a0074c" targetNamespace="http://schemas.microsoft.com/office/2006/metadata/properties" ma:root="true" ma:fieldsID="8bc8f9ba61cafd898dfa14d4fbdc3b0e" ns2:_="" ns3:_="">
    <xsd:import namespace="a92cb3d6-694b-4915-be01-0dd97e9dbd9e"/>
    <xsd:import namespace="e442ecdc-24d5-4155-b3a2-f91807a0074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b3d6-694b-4915-be01-0dd97e9dbd9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2b247b5d-bd6f-45b2-9b56-34b4e46c4e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2ecdc-24d5-4155-b3a2-f91807a0074c" elementFormDefault="qualified">
    <xsd:import namespace="http://schemas.microsoft.com/office/2006/documentManagement/types"/>
    <xsd:import namespace="http://schemas.microsoft.com/office/infopath/2007/PartnerControls"/>
    <xsd:element name="TaxCatchAll" ma:index="39" nillable="true" ma:displayName="Taxonomy Catch All Column" ma:hidden="true" ma:list="{c0abd31a-2c24-4d75-ba30-559d6c5947ed}" ma:internalName="TaxCatchAll" ma:showField="CatchAllData" ma:web="e442ecdc-24d5-4155-b3a2-f91807a007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92cb3d6-694b-4915-be01-0dd97e9dbd9e" xsi:nil="true"/>
    <Has_Leaders_Only_SectionGroup xmlns="a92cb3d6-694b-4915-be01-0dd97e9dbd9e" xsi:nil="true"/>
    <Owner xmlns="a92cb3d6-694b-4915-be01-0dd97e9dbd9e">
      <UserInfo>
        <DisplayName/>
        <AccountId xsi:nil="true"/>
        <AccountType/>
      </UserInfo>
    </Owner>
    <Distribution_Groups xmlns="a92cb3d6-694b-4915-be01-0dd97e9dbd9e" xsi:nil="true"/>
    <AppVersion xmlns="a92cb3d6-694b-4915-be01-0dd97e9dbd9e" xsi:nil="true"/>
    <IsNotebookLocked xmlns="a92cb3d6-694b-4915-be01-0dd97e9dbd9e" xsi:nil="true"/>
    <Is_Collaboration_Space_Locked xmlns="a92cb3d6-694b-4915-be01-0dd97e9dbd9e" xsi:nil="true"/>
    <Teams_Channel_Section_Location xmlns="a92cb3d6-694b-4915-be01-0dd97e9dbd9e" xsi:nil="true"/>
    <Templates xmlns="a92cb3d6-694b-4915-be01-0dd97e9dbd9e" xsi:nil="true"/>
    <NotebookType xmlns="a92cb3d6-694b-4915-be01-0dd97e9dbd9e" xsi:nil="true"/>
    <LMS_Mappings xmlns="a92cb3d6-694b-4915-be01-0dd97e9dbd9e" xsi:nil="true"/>
    <Invited_Leaders xmlns="a92cb3d6-694b-4915-be01-0dd97e9dbd9e" xsi:nil="true"/>
    <Self_Registration_Enabled xmlns="a92cb3d6-694b-4915-be01-0dd97e9dbd9e" xsi:nil="true"/>
    <FolderType xmlns="a92cb3d6-694b-4915-be01-0dd97e9dbd9e" xsi:nil="true"/>
    <Leaders xmlns="a92cb3d6-694b-4915-be01-0dd97e9dbd9e">
      <UserInfo>
        <DisplayName/>
        <AccountId xsi:nil="true"/>
        <AccountType/>
      </UserInfo>
    </Leaders>
    <TeamsChannelId xmlns="a92cb3d6-694b-4915-be01-0dd97e9dbd9e" xsi:nil="true"/>
    <DefaultSectionNames xmlns="a92cb3d6-694b-4915-be01-0dd97e9dbd9e" xsi:nil="true"/>
    <CultureName xmlns="a92cb3d6-694b-4915-be01-0dd97e9dbd9e" xsi:nil="true"/>
    <Invited_Members xmlns="a92cb3d6-694b-4915-be01-0dd97e9dbd9e" xsi:nil="true"/>
    <Members xmlns="a92cb3d6-694b-4915-be01-0dd97e9dbd9e">
      <UserInfo>
        <DisplayName/>
        <AccountId xsi:nil="true"/>
        <AccountType/>
      </UserInfo>
    </Members>
    <Member_Groups xmlns="a92cb3d6-694b-4915-be01-0dd97e9dbd9e">
      <UserInfo>
        <DisplayName/>
        <AccountId xsi:nil="true"/>
        <AccountType/>
      </UserInfo>
    </Member_Groups>
    <lcf76f155ced4ddcb4097134ff3c332f xmlns="a92cb3d6-694b-4915-be01-0dd97e9dbd9e">
      <Terms xmlns="http://schemas.microsoft.com/office/infopath/2007/PartnerControls"/>
    </lcf76f155ced4ddcb4097134ff3c332f>
    <TaxCatchAll xmlns="e442ecdc-24d5-4155-b3a2-f91807a0074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97DADB-92D7-45B0-8AF2-1EEFE48AAA19}">
  <ds:schemaRefs>
    <ds:schemaRef ds:uri="a92cb3d6-694b-4915-be01-0dd97e9dbd9e"/>
    <ds:schemaRef ds:uri="e442ecdc-24d5-4155-b3a2-f91807a007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26CCF13-9911-4B37-9CBD-CA61567403E0}">
  <ds:schemaRefs>
    <ds:schemaRef ds:uri="a92cb3d6-694b-4915-be01-0dd97e9dbd9e"/>
    <ds:schemaRef ds:uri="e442ecdc-24d5-4155-b3a2-f91807a007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Application>Microsoft Office PowerPoint</Application>
  <PresentationFormat>Widescreen</PresentationFormat>
  <Slides>9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Monthly Matter – March 2025</vt:lpstr>
      <vt:lpstr>PowerPoint Presentation</vt:lpstr>
      <vt:lpstr>PowerPoint Presentation</vt:lpstr>
      <vt:lpstr>March’s Monthly Matter is about school toilets. We often hear children and young people’s concerns about school toilets.  Remember:  Article 19 – Right to feel safe         Article 24 – Right to be healthy</vt:lpstr>
      <vt:lpstr>PowerPoint Presentation</vt:lpstr>
      <vt:lpstr>PowerPoint Presentation</vt:lpstr>
      <vt:lpstr>PowerPoint Presentation</vt:lpstr>
      <vt:lpstr>PowerPoint Presentation</vt:lpstr>
      <vt:lpstr>Diolch! Thanks!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revision>4</cp:revision>
  <dcterms:created xsi:type="dcterms:W3CDTF">2019-03-26T15:18:01Z</dcterms:created>
  <dcterms:modified xsi:type="dcterms:W3CDTF">2025-03-03T14:35:42Z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0x010100B40E17DEE6830F4EAB69CF016E6544E2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