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4682d96d4e_2_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34682d96d4e_2_9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34682d96d4e_2_9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4682d96d4e_2_1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34682d96d4e_2_1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4682d96d4e_2_1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g34682d96d4e_2_1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could also contact &amp; speak to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: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Childline – 0800 1111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Meic – 080880 23456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34682d96d4e_2_15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474a5b819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474a5b819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4682d96d4e_2_1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g34682d96d4e_2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4682d96d4e_2_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34682d96d4e_2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4682d96d4e_2_1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34682d96d4e_2_10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34682d96d4e_2_10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4682d96d4e_2_1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34682d96d4e_2_1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4682d96d4e_2_1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34682d96d4e_2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4682d96d4e_2_1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34682d96d4e_2_1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Linc i'r fideo: https://youtu.be/eQ6B7srReZY</a:t>
            </a:r>
            <a:endParaRPr/>
          </a:p>
        </p:txBody>
      </p:sp>
      <p:sp>
        <p:nvSpPr>
          <p:cNvPr id="179" name="Google Shape;179;g34682d96d4e_2_1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4682d96d4e_2_1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34682d96d4e_2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Mae deunyddiau ategol ar ein tudalen gwe i blant ag anghenion dysgu ychwanegol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4682d96d4e_2_1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g34682d96d4e_2_1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Linc i'r holiadur: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4682d96d4e_2_1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34682d96d4e_2_1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Linc i'r fideo - https://youtu.be/rgTukSZPqDw</a:t>
            </a:r>
            <a:endParaRPr/>
          </a:p>
        </p:txBody>
      </p:sp>
      <p:sp>
        <p:nvSpPr>
          <p:cNvPr id="201" name="Google Shape;201;g34682d96d4e_2_14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29.png"/><Relationship Id="rId4" Type="http://schemas.openxmlformats.org/officeDocument/2006/relationships/hyperlink" Target="http://comisiynyddplant.cymru/" TargetMode="External"/><Relationship Id="rId5" Type="http://schemas.openxmlformats.org/officeDocument/2006/relationships/hyperlink" Target="http://childrenscommissioner.wales/" TargetMode="Externa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29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>
  <p:cSld name="Conte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999" y="324001"/>
            <a:ext cx="8496900" cy="9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000" y="4293000"/>
            <a:ext cx="8496900" cy="31024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/>
          <p:nvPr/>
        </p:nvSpPr>
        <p:spPr>
          <a:xfrm>
            <a:off x="5588999" y="4482000"/>
            <a:ext cx="3240000" cy="34855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@complantcymru	comisiynyddplant.cymru</a:t>
            </a:r>
            <a:endParaRPr b="0" i="0" sz="11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@childcomwales	childrenscommissioner.wales</a:t>
            </a:r>
            <a:endParaRPr b="0" i="0" sz="11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1350000" y="1134000"/>
            <a:ext cx="6444900" cy="31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0">
            <a:no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100"/>
              <a:buChar char="•"/>
              <a:defRPr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>
                <a:solidFill>
                  <a:schemeClr val="lt2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Char char="•"/>
              <a:defRPr>
                <a:solidFill>
                  <a:schemeClr val="lt2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>
                <a:solidFill>
                  <a:schemeClr val="lt2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>
                <a:solidFill>
                  <a:schemeClr val="lt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1" name="Google Shape;61;p14">
            <a:hlinkClick r:id="rId4"/>
          </p:cNvPr>
          <p:cNvSpPr/>
          <p:nvPr/>
        </p:nvSpPr>
        <p:spPr>
          <a:xfrm>
            <a:off x="6923315" y="4480560"/>
            <a:ext cx="1495697" cy="1226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>
            <a:hlinkClick r:id="rId5"/>
          </p:cNvPr>
          <p:cNvSpPr/>
          <p:nvPr/>
        </p:nvSpPr>
        <p:spPr>
          <a:xfrm>
            <a:off x="6923314" y="4685759"/>
            <a:ext cx="1789612" cy="133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 Slide - Full colour" type="title">
  <p:cSld name="TITL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ctrTitle"/>
          </p:nvPr>
        </p:nvSpPr>
        <p:spPr>
          <a:xfrm>
            <a:off x="702000" y="648001"/>
            <a:ext cx="7728626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500"/>
              <a:buFont typeface="Arial"/>
              <a:buNone/>
              <a:defRPr sz="45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" type="subTitle"/>
          </p:nvPr>
        </p:nvSpPr>
        <p:spPr>
          <a:xfrm>
            <a:off x="701999" y="1247573"/>
            <a:ext cx="7728626" cy="311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23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66" name="Google Shape;6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999" y="324001"/>
            <a:ext cx="8496900" cy="9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000" y="3807000"/>
            <a:ext cx="8496900" cy="310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998" y="4127676"/>
            <a:ext cx="850316" cy="8469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red text&#10;&#10;Description automatically generated with medium confidence" id="69" name="Google Shape;6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74473" y="4216990"/>
            <a:ext cx="745529" cy="692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29845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indent="-29845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indent="-29845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indent="-29845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indent="-29845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indent="-29845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indent="-29845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indent="-29845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Full colour">
  <p:cSld name="Title Slide - Full colou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999" y="324001"/>
            <a:ext cx="8496900" cy="372706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7"/>
          <p:cNvSpPr txBox="1"/>
          <p:nvPr>
            <p:ph type="ctrTitle"/>
          </p:nvPr>
        </p:nvSpPr>
        <p:spPr>
          <a:xfrm>
            <a:off x="702000" y="648001"/>
            <a:ext cx="7728626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" type="subTitle"/>
          </p:nvPr>
        </p:nvSpPr>
        <p:spPr>
          <a:xfrm>
            <a:off x="701999" y="1247573"/>
            <a:ext cx="7728626" cy="3116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78" name="Google Shape;7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998" y="4127676"/>
            <a:ext cx="850316" cy="8469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red text&#10;&#10;Description automatically generated with medium confidence" id="79" name="Google Shape;7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4473" y="4216990"/>
            <a:ext cx="745529" cy="692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Red">
  <p:cSld name="Title Slide - Red">
    <p:bg>
      <p:bgPr>
        <a:solidFill>
          <a:schemeClr val="lt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999" y="358358"/>
            <a:ext cx="8496900" cy="365863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8"/>
          <p:cNvSpPr txBox="1"/>
          <p:nvPr>
            <p:ph type="ctrTitle"/>
          </p:nvPr>
        </p:nvSpPr>
        <p:spPr>
          <a:xfrm>
            <a:off x="702000" y="1161000"/>
            <a:ext cx="7728626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subTitle"/>
          </p:nvPr>
        </p:nvSpPr>
        <p:spPr>
          <a:xfrm>
            <a:off x="707686" y="1760572"/>
            <a:ext cx="7728626" cy="3116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998" y="4120765"/>
            <a:ext cx="850316" cy="85387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 txBox="1"/>
          <p:nvPr>
            <p:ph idx="10" type="dt"/>
          </p:nvPr>
        </p:nvSpPr>
        <p:spPr>
          <a:xfrm>
            <a:off x="701999" y="31244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A black and white sign with white text&#10;&#10;Description automatically generated with low confidence" id="86" name="Google Shape;8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9159" y="4166510"/>
            <a:ext cx="810842" cy="75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 - Green">
  <p:cSld name="1_Title Slide - Green">
    <p:bg>
      <p:bgPr>
        <a:solidFill>
          <a:srgbClr val="39B54A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999" y="358358"/>
            <a:ext cx="8496900" cy="365863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9"/>
          <p:cNvSpPr txBox="1"/>
          <p:nvPr>
            <p:ph type="ctrTitle"/>
          </p:nvPr>
        </p:nvSpPr>
        <p:spPr>
          <a:xfrm>
            <a:off x="702000" y="1161000"/>
            <a:ext cx="7728626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" type="subTitle"/>
          </p:nvPr>
        </p:nvSpPr>
        <p:spPr>
          <a:xfrm>
            <a:off x="707686" y="1760572"/>
            <a:ext cx="7728626" cy="3116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3546000" y="3124413"/>
            <a:ext cx="2052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92" name="Google Shape;9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998" y="4120765"/>
            <a:ext cx="850316" cy="853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sign with white text&#10;&#10;Description automatically generated with low confidence" id="93" name="Google Shape;9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9159" y="4166510"/>
            <a:ext cx="810842" cy="75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 Slide - Blue">
  <p:cSld name="Intro Slide - Blue">
    <p:bg>
      <p:bgPr>
        <a:solidFill>
          <a:schemeClr val="accent3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999" y="324002"/>
            <a:ext cx="8496900" cy="91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002" y="3807000"/>
            <a:ext cx="8496900" cy="31024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0"/>
          <p:cNvSpPr txBox="1"/>
          <p:nvPr>
            <p:ph type="ctrTitle"/>
          </p:nvPr>
        </p:nvSpPr>
        <p:spPr>
          <a:xfrm>
            <a:off x="702000" y="1161000"/>
            <a:ext cx="7728626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" type="subTitle"/>
          </p:nvPr>
        </p:nvSpPr>
        <p:spPr>
          <a:xfrm>
            <a:off x="707686" y="1760572"/>
            <a:ext cx="7728626" cy="3116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99" name="Google Shape;9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998" y="4120765"/>
            <a:ext cx="850316" cy="853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sign with white text&#10;&#10;Description automatically generated with low confidence" id="100" name="Google Shape;100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09159" y="4166510"/>
            <a:ext cx="810842" cy="75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 - Pink">
  <p:cSld name="Quote Slide - Pink">
    <p:bg>
      <p:bgPr>
        <a:solidFill>
          <a:schemeClr val="accent4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999" y="324002"/>
            <a:ext cx="8496900" cy="91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002" y="3807000"/>
            <a:ext cx="8496900" cy="310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21"/>
          <p:cNvCxnSpPr/>
          <p:nvPr/>
        </p:nvCxnSpPr>
        <p:spPr>
          <a:xfrm>
            <a:off x="1349550" y="2945700"/>
            <a:ext cx="1890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1350000" y="1133999"/>
            <a:ext cx="6444900" cy="18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30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2" type="body"/>
          </p:nvPr>
        </p:nvSpPr>
        <p:spPr>
          <a:xfrm>
            <a:off x="1350000" y="2945700"/>
            <a:ext cx="64449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3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07" name="Google Shape;10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998" y="4120765"/>
            <a:ext cx="850316" cy="853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sign with white text&#10;&#10;Description automatically generated with low confidence" id="108" name="Google Shape;108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09159" y="4166510"/>
            <a:ext cx="810842" cy="75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 - Purple">
  <p:cSld name="Quote Slide - Purple">
    <p:bg>
      <p:bgPr>
        <a:solidFill>
          <a:schemeClr val="accent5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999" y="324002"/>
            <a:ext cx="8496900" cy="91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002" y="3807000"/>
            <a:ext cx="8496900" cy="310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p22"/>
          <p:cNvCxnSpPr/>
          <p:nvPr/>
        </p:nvCxnSpPr>
        <p:spPr>
          <a:xfrm>
            <a:off x="1349550" y="2945700"/>
            <a:ext cx="1890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1350000" y="1133999"/>
            <a:ext cx="6444900" cy="18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30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4" name="Google Shape;114;p22"/>
          <p:cNvSpPr txBox="1"/>
          <p:nvPr>
            <p:ph idx="2" type="body"/>
          </p:nvPr>
        </p:nvSpPr>
        <p:spPr>
          <a:xfrm>
            <a:off x="1350000" y="2945700"/>
            <a:ext cx="64449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3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15" name="Google Shape;11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998" y="4120765"/>
            <a:ext cx="850316" cy="853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sign with white text&#10;&#10;Description automatically generated with low confidence" id="116" name="Google Shape;116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09159" y="4166510"/>
            <a:ext cx="810842" cy="75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 - Blue">
  <p:cSld name="Quote Slide - Blue">
    <p:bg>
      <p:bgPr>
        <a:solidFill>
          <a:srgbClr val="0072B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999" y="324002"/>
            <a:ext cx="8496900" cy="91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002" y="3807000"/>
            <a:ext cx="8496900" cy="310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23"/>
          <p:cNvCxnSpPr/>
          <p:nvPr/>
        </p:nvCxnSpPr>
        <p:spPr>
          <a:xfrm>
            <a:off x="1349550" y="2945700"/>
            <a:ext cx="1890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1350000" y="1133999"/>
            <a:ext cx="6444900" cy="18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30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3"/>
          <p:cNvSpPr txBox="1"/>
          <p:nvPr>
            <p:ph idx="2" type="body"/>
          </p:nvPr>
        </p:nvSpPr>
        <p:spPr>
          <a:xfrm>
            <a:off x="1350000" y="2945700"/>
            <a:ext cx="64449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3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3" name="Google Shape;12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998" y="4120765"/>
            <a:ext cx="850316" cy="853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sign with white text&#10;&#10;Description automatically generated with low confidence" id="124" name="Google Shape;124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09159" y="4166510"/>
            <a:ext cx="810842" cy="75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 - Green">
  <p:cSld name="Quote Slide - Green">
    <p:bg>
      <p:bgPr>
        <a:solidFill>
          <a:schemeClr val="accent6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999" y="324002"/>
            <a:ext cx="8496900" cy="91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002" y="3807000"/>
            <a:ext cx="8496900" cy="310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Google Shape;128;p24"/>
          <p:cNvCxnSpPr/>
          <p:nvPr/>
        </p:nvCxnSpPr>
        <p:spPr>
          <a:xfrm>
            <a:off x="1349550" y="2945700"/>
            <a:ext cx="1890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9" name="Google Shape;129;p24"/>
          <p:cNvSpPr txBox="1"/>
          <p:nvPr>
            <p:ph idx="1" type="body"/>
          </p:nvPr>
        </p:nvSpPr>
        <p:spPr>
          <a:xfrm>
            <a:off x="1350000" y="1133999"/>
            <a:ext cx="6444900" cy="18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30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" name="Google Shape;130;p24"/>
          <p:cNvSpPr txBox="1"/>
          <p:nvPr>
            <p:ph idx="2" type="body"/>
          </p:nvPr>
        </p:nvSpPr>
        <p:spPr>
          <a:xfrm>
            <a:off x="1350000" y="2945700"/>
            <a:ext cx="64449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3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1" name="Google Shape;13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998" y="4120765"/>
            <a:ext cx="850316" cy="853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sign with white text&#10;&#10;Description automatically generated with low confidence" id="132" name="Google Shape;132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09159" y="4166510"/>
            <a:ext cx="810842" cy="75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Quote Slide - Blue">
  <p:cSld name="1_Quote Slide - Blue">
    <p:bg>
      <p:bgPr>
        <a:solidFill>
          <a:srgbClr val="FACB00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3999" y="324002"/>
            <a:ext cx="8496900" cy="91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002" y="3807000"/>
            <a:ext cx="8496900" cy="310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25"/>
          <p:cNvCxnSpPr/>
          <p:nvPr/>
        </p:nvCxnSpPr>
        <p:spPr>
          <a:xfrm>
            <a:off x="1349550" y="2945700"/>
            <a:ext cx="1890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1350000" y="1133999"/>
            <a:ext cx="6444900" cy="18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30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8" name="Google Shape;138;p25"/>
          <p:cNvSpPr txBox="1"/>
          <p:nvPr>
            <p:ph idx="2" type="body"/>
          </p:nvPr>
        </p:nvSpPr>
        <p:spPr>
          <a:xfrm>
            <a:off x="1350000" y="2945700"/>
            <a:ext cx="64449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3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9" name="Google Shape;13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998" y="4120765"/>
            <a:ext cx="850315" cy="85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09159" y="4166510"/>
            <a:ext cx="810842" cy="75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cyngor@complantcymru.org.uk" TargetMode="External"/><Relationship Id="rId4" Type="http://schemas.openxmlformats.org/officeDocument/2006/relationships/hyperlink" Target="http://www.complantcymru.org.uk" TargetMode="External"/><Relationship Id="rId5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icc.gig.cymru/gwasanaethau-a-thimau/cynllun-gwen/gwybodaeth-i-rieni-a-gofalwyr/" TargetMode="External"/><Relationship Id="rId4" Type="http://schemas.openxmlformats.org/officeDocument/2006/relationships/hyperlink" Target="https://icc.gig.cymru/gwasanaethau-a-thimau/cynllun-gwen/gwybodaeth-i-weithwyr-proffesiynol/ysgolion-a-meithrinfeydd/" TargetMode="External"/><Relationship Id="rId5" Type="http://schemas.openxmlformats.org/officeDocument/2006/relationships/hyperlink" Target="https://hwb.gov.wales/repository/resource/485c2f3e-df42-4f40-ab99-982c84bba024/overview" TargetMode="External"/><Relationship Id="rId6" Type="http://schemas.openxmlformats.org/officeDocument/2006/relationships/hyperlink" Target="https://hwb.gov.wales/repository/resource/d514efb4-6db6-4586-9bbd-22d1dba16238/overview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20.jpg"/><Relationship Id="rId5" Type="http://schemas.openxmlformats.org/officeDocument/2006/relationships/image" Target="../media/image24.jpg"/><Relationship Id="rId6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eQ6B7srReZY" TargetMode="External"/><Relationship Id="rId4" Type="http://schemas.openxmlformats.org/officeDocument/2006/relationships/image" Target="../media/image2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online1.snapsurveys.com/kt8spl" TargetMode="External"/><Relationship Id="rId4" Type="http://schemas.openxmlformats.org/officeDocument/2006/relationships/image" Target="../media/image23.png"/><Relationship Id="rId5" Type="http://schemas.openxmlformats.org/officeDocument/2006/relationships/image" Target="../media/image21.png"/><Relationship Id="rId6" Type="http://schemas.openxmlformats.org/officeDocument/2006/relationships/image" Target="../media/image2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outube.com/watch?v=rgTukSZPqDw" TargetMode="Externa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idx="4294967295" type="ctrTitle"/>
          </p:nvPr>
        </p:nvSpPr>
        <p:spPr>
          <a:xfrm>
            <a:off x="1549190" y="585547"/>
            <a:ext cx="5695950" cy="628345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 y Mis – Ebrill 2025</a:t>
            </a:r>
            <a:r>
              <a:rPr b="0" i="0" lang="en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606" y="1213891"/>
            <a:ext cx="4991118" cy="2874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/>
          <p:nvPr>
            <p:ph idx="1" type="body"/>
          </p:nvPr>
        </p:nvSpPr>
        <p:spPr>
          <a:xfrm>
            <a:off x="2283208" y="1271450"/>
            <a:ext cx="6444900" cy="21462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dau arall!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t/>
            </a:r>
            <a:endParaRPr b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b="0"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Brwsiwch eich dannedd dwyiaith y diwrnod – yn cynnwys unwaith cyn mynd i'r gwely</a:t>
            </a:r>
            <a:endParaRPr b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b="0"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Brwsiwch am ddau funud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figure 2 Royalty Free Vector Image" id="210" name="Google Shape;210;p35"/>
          <p:cNvPicPr preferRelativeResize="0"/>
          <p:nvPr/>
        </p:nvPicPr>
        <p:blipFill rotWithShape="1">
          <a:blip r:embed="rId3">
            <a:alphaModFix/>
          </a:blip>
          <a:srcRect b="6911" l="0" r="528" t="0"/>
          <a:stretch/>
        </p:blipFill>
        <p:spPr>
          <a:xfrm>
            <a:off x="489709" y="1515967"/>
            <a:ext cx="1357237" cy="1655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/>
          <p:nvPr>
            <p:ph idx="1" type="subTitle"/>
          </p:nvPr>
        </p:nvSpPr>
        <p:spPr>
          <a:xfrm>
            <a:off x="2772136" y="1738500"/>
            <a:ext cx="5260923" cy="2242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Gallech hefyd gysylltu â’n tîm Cyngor a chymorth: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0350" lvl="0" marL="2540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0808 801 1000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0350" lvl="0" marL="2540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cyngor@complantcymru.org.uk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0350" lvl="0" marL="2540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www.complantcymru.org.uk</a:t>
            </a:r>
            <a:endParaRPr>
              <a:solidFill>
                <a:schemeClr val="dk1"/>
              </a:solidFill>
            </a:endParaRPr>
          </a:p>
          <a:p>
            <a:pPr indent="-152400" lvl="0" marL="2540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een line drawing of a hand pointing at a phone and a telephone&#10;&#10;AI-generated content may be incorrect." id="217" name="Google Shape;217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8498" y="1859292"/>
            <a:ext cx="1654277" cy="164026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6"/>
          <p:cNvSpPr txBox="1"/>
          <p:nvPr/>
        </p:nvSpPr>
        <p:spPr>
          <a:xfrm>
            <a:off x="555374" y="590707"/>
            <a:ext cx="8035661" cy="7900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 ydych chi'n poeni am unrhyw beth ar ôl sesiwn heddi, dylech </a:t>
            </a:r>
            <a:r>
              <a:rPr b="1" i="0" lang="en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siarad ag oedolyn </a:t>
            </a:r>
            <a:r>
              <a:rPr b="0" i="0" lang="en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rydych chi’n ymddiried ynddo</a:t>
            </a:r>
            <a:r>
              <a:rPr b="1" i="0" lang="en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/>
          <p:nvPr>
            <p:ph type="ctrTitle"/>
          </p:nvPr>
        </p:nvSpPr>
        <p:spPr>
          <a:xfrm>
            <a:off x="702000" y="648001"/>
            <a:ext cx="7728600" cy="6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Lincs defnyddiol</a:t>
            </a:r>
            <a:endParaRPr/>
          </a:p>
        </p:txBody>
      </p:sp>
      <p:sp>
        <p:nvSpPr>
          <p:cNvPr id="224" name="Google Shape;224;p37"/>
          <p:cNvSpPr txBox="1"/>
          <p:nvPr>
            <p:ph idx="1" type="subTitle"/>
          </p:nvPr>
        </p:nvSpPr>
        <p:spPr>
          <a:xfrm>
            <a:off x="701999" y="1440448"/>
            <a:ext cx="7728600" cy="1582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Gwybodaeth i rieni a gofalwyr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Gwybodaeth i ysgolion a meithrinfeydd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Adnoddau cyfnod sylfaen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Adnoddau CA2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8"/>
          <p:cNvSpPr txBox="1"/>
          <p:nvPr>
            <p:ph type="ctrTitle"/>
          </p:nvPr>
        </p:nvSpPr>
        <p:spPr>
          <a:xfrm>
            <a:off x="3860168" y="912241"/>
            <a:ext cx="2827090" cy="9825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Diolch!  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0284" y="587176"/>
            <a:ext cx="1380004" cy="163268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8"/>
          <p:cNvSpPr txBox="1"/>
          <p:nvPr/>
        </p:nvSpPr>
        <p:spPr>
          <a:xfrm>
            <a:off x="349028" y="2481637"/>
            <a:ext cx="8437664" cy="13312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Bydd mater mis nesaf ar gael ar ein gwefan ar 6 Mai</a:t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/>
        </p:nvSpPr>
        <p:spPr>
          <a:xfrm>
            <a:off x="2894815" y="1041964"/>
            <a:ext cx="5684474" cy="19483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 diwethaf fe wnaethom ni ofyn sut oeddech chi’n teimlo am doiledau ysgol.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Dyma beth ddywedoch chi wrthym ni: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4712" y="943792"/>
            <a:ext cx="2009417" cy="2144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/>
        </p:nvSpPr>
        <p:spPr>
          <a:xfrm>
            <a:off x="1812194" y="441566"/>
            <a:ext cx="6975763" cy="38267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09550" lvl="0" marL="215900" marR="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-"/>
            </a:pPr>
            <a:r>
              <a:rPr b="0" i="0" lang="en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Roedd 56% yn anhapus gyda'ch toiledau ysgol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 sz="1100"/>
          </a:p>
          <a:p>
            <a:pPr indent="0" lvl="0" marL="0" marR="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 sz="1100"/>
          </a:p>
          <a:p>
            <a:pPr indent="0" lvl="0" marL="0" marR="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15900" marR="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-"/>
            </a:pPr>
            <a:r>
              <a:rPr b="0" i="0" lang="en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Roedd 62% ohonoch chi'n gallu mynd i'r toiled yn ystod amser gwersi ​</a:t>
            </a:r>
            <a:endParaRPr sz="1100"/>
          </a:p>
          <a:p>
            <a:pPr indent="0" lvl="0" marL="0" marR="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 sz="1100"/>
          </a:p>
          <a:p>
            <a:pPr indent="0" lvl="0" marL="0" marR="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 sz="1100"/>
          </a:p>
          <a:p>
            <a:pPr indent="0" lvl="0" marL="0" marR="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15900" marR="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-"/>
            </a:pPr>
            <a:r>
              <a:rPr b="0" i="0" lang="en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ran papur toiled, dywedodd  21% ohonoch bod papur toiled naill ai byth ar gael neu bron byth ar gael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0" marL="215900" marR="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 sz="1100"/>
          </a:p>
          <a:p>
            <a:pPr indent="-209550" lvl="0" marL="215900" marR="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-"/>
            </a:pPr>
            <a:r>
              <a:rPr b="0" i="0" lang="en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Roedd 57% ohonoch yn meddwl bod eich toiledau ysgol yn lân neu ddim yn wael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mile Vector Art, Icons, and Graphics ..." id="160" name="Google Shape;16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778" y="342655"/>
            <a:ext cx="899525" cy="9430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ster Toilet bowl cartoon drawing ..." id="161" name="Google Shape;16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778" y="1435111"/>
            <a:ext cx="899525" cy="9189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toon Vector Illustration of Toilet ..." id="162" name="Google Shape;162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9060" y="2505059"/>
            <a:ext cx="891304" cy="7205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toon Hand Making Positive Thumbs Up ..." id="163" name="Google Shape;163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9207" y="3412217"/>
            <a:ext cx="891011" cy="863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/>
        </p:nvSpPr>
        <p:spPr>
          <a:xfrm>
            <a:off x="3856450" y="1515650"/>
            <a:ext cx="4914900" cy="15588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776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Mae'n glir fod toiledau ysgol yn broblem i rai plant a phobl ifanc ar draws Cymru.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76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76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Byddwn ni'n rhannu eich hatebion gyda Llywodraeth Cymru, cynghorau lleol, a phobl eraill a fydd yn gallu helpu newid pethau.</a:t>
            </a:r>
            <a:endParaRPr sz="1100"/>
          </a:p>
        </p:txBody>
      </p:sp>
      <p:pic>
        <p:nvPicPr>
          <p:cNvPr descr="What is data sharing? Everything you ..." id="169" name="Google Shape;16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995" y="1489814"/>
            <a:ext cx="3078956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type="ctrTitle"/>
          </p:nvPr>
        </p:nvSpPr>
        <p:spPr>
          <a:xfrm>
            <a:off x="2933397" y="741130"/>
            <a:ext cx="5916066" cy="28943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Mae </a:t>
            </a:r>
            <a:r>
              <a:rPr b="1" i="0" lang="en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 Mis Ebrill </a:t>
            </a:r>
            <a:r>
              <a:rPr b="0" i="0" lang="en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yn ymwneud </a:t>
            </a:r>
            <a:r>
              <a:rPr b="0" i="0" lang="en" sz="2100" u="none" cap="none" strike="noStrike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â Diwrnod Iechyd y Byd, felly hoffem ni wybod sut ydych chi'n gofalu am eich dannedd.</a:t>
            </a:r>
            <a:br>
              <a:rPr b="0" i="0" lang="en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Cofiwch: Erthygl 24 – yr hawl i fod yn iach</a:t>
            </a:r>
            <a:br>
              <a:rPr b="0" i="0" lang="en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artoon tooth holding a toothbrush&#10;&#10;AI-generated content may be incorrect." id="175" name="Google Shape;175;p30"/>
          <p:cNvPicPr preferRelativeResize="0"/>
          <p:nvPr/>
        </p:nvPicPr>
        <p:blipFill rotWithShape="1">
          <a:blip r:embed="rId3">
            <a:alphaModFix/>
          </a:blip>
          <a:srcRect b="11171" l="18077" r="12827" t="8468"/>
          <a:stretch/>
        </p:blipFill>
        <p:spPr>
          <a:xfrm>
            <a:off x="335657" y="554249"/>
            <a:ext cx="2597741" cy="3021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1" title="MM Ebrill 2025 - Cyflwynia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613650" cy="484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/>
          <p:nvPr>
            <p:ph idx="4294967295" type="ctrTitle"/>
          </p:nvPr>
        </p:nvSpPr>
        <p:spPr>
          <a:xfrm>
            <a:off x="1943162" y="662432"/>
            <a:ext cx="4918472" cy="6226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Trafodwch fel pâr neu fel grŵp: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2"/>
          <p:cNvSpPr txBox="1"/>
          <p:nvPr/>
        </p:nvSpPr>
        <p:spPr>
          <a:xfrm>
            <a:off x="390491" y="1748090"/>
            <a:ext cx="8319210" cy="2161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25" spcFirstLastPara="1" rIns="91425" wrap="square" tIns="45725">
            <a:spAutoFit/>
          </a:bodyPr>
          <a:lstStyle/>
          <a:p>
            <a:pPr indent="-209550" lvl="0" marL="215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Sut ydych chi’n brwshio eich dannedd?</a:t>
            </a:r>
            <a:endParaRPr sz="1100"/>
          </a:p>
          <a:p>
            <a:pPr indent="-209550" lvl="0" marL="215900" marR="0" rtl="0" algn="l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 mor aml ydych chi’n gweld y deintydd?</a:t>
            </a:r>
            <a:endParaRPr sz="1100"/>
          </a:p>
          <a:p>
            <a:pPr indent="-209550" lvl="0" marL="215900" marR="0" rtl="0" algn="l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Clr>
                <a:srgbClr val="1F1F1F"/>
              </a:buClr>
              <a:buSzPts val="2100"/>
              <a:buFont typeface="Arial"/>
              <a:buChar char="•"/>
            </a:pPr>
            <a:r>
              <a:rPr b="0" i="0" lang="en" sz="2100" u="none" cap="none" strike="noStrike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Beth ydych chi’n ei fwyta a’i yfed?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385" y="505591"/>
            <a:ext cx="1165539" cy="1018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/>
          <p:nvPr>
            <p:ph idx="1" type="subTitle"/>
          </p:nvPr>
        </p:nvSpPr>
        <p:spPr>
          <a:xfrm>
            <a:off x="1623802" y="1109618"/>
            <a:ext cx="5896397" cy="434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1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1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Gall pob person ifanc wneud hyn yn unigol neu gall athro ei wneud ar ran y dosbarth)</a:t>
            </a:r>
            <a:endParaRPr b="0" i="1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3"/>
          <p:cNvSpPr txBox="1"/>
          <p:nvPr/>
        </p:nvSpPr>
        <p:spPr>
          <a:xfrm>
            <a:off x="1415846" y="624965"/>
            <a:ext cx="7091053" cy="3424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Rhannwch eich barn gyda ni gan ddefnyddio’r </a:t>
            </a: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cod QR yr holiadur </a:t>
            </a:r>
            <a:r>
              <a:rPr b="1" i="0" lang="en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neu’r ddolen</a:t>
            </a: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4408" y="499604"/>
            <a:ext cx="851293" cy="11448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qr code with a white background&#10;&#10;AI-generated content may be incorrect." id="196" name="Google Shape;196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30558" y="1409599"/>
            <a:ext cx="2106942" cy="2125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qr code with a white background&#10;&#10;AI-generated content may be incorrect." id="197" name="Google Shape;197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39257" y="1546406"/>
            <a:ext cx="2293144" cy="2293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/>
        </p:nvSpPr>
        <p:spPr>
          <a:xfrm>
            <a:off x="1353553" y="421105"/>
            <a:ext cx="6396789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Top Tips – Sut i ofalu am eich dannedd</a:t>
            </a:r>
            <a:endParaRPr sz="1100"/>
          </a:p>
        </p:txBody>
      </p:sp>
      <p:pic>
        <p:nvPicPr>
          <p:cNvPr id="204" name="Google Shape;204;p34" title="MM Ebrill 2025 - top tip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300" y="767351"/>
            <a:ext cx="8313625" cy="4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CComm">
      <a:dk1>
        <a:srgbClr val="000000"/>
      </a:dk1>
      <a:lt1>
        <a:srgbClr val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