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KIlWUJ0y3x4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4683938846_2_9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34683938846_2_9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34683938846_2_9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4683938846_2_1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34683938846_2_1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4683938846_2_1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34683938846_2_15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could also contact &amp; speak to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: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Childline – 0800 1111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Meic – 080880 23456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g34683938846_2_15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4749d9786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4749d978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4683938846_2_15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g34683938846_2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4683938846_2_9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g34683938846_2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4683938846_2_10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34683938846_2_10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34683938846_2_10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4683938846_2_1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34683938846_2_1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4683938846_2_1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34683938846_2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4683938846_2_1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g34683938846_2_1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the video: https://youtu.be/gN8mdqtzcaQ</a:t>
            </a:r>
            <a:endParaRPr/>
          </a:p>
        </p:txBody>
      </p:sp>
      <p:sp>
        <p:nvSpPr>
          <p:cNvPr id="179" name="Google Shape;179;g34683938846_2_1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4683938846_2_1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g34683938846_2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supporting materials on our web page for children with additional learning needs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4683938846_2_1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g34683938846_2_1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Survey link -</a:t>
            </a:r>
            <a:r>
              <a:rPr b="1" lang="en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 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4683938846_2_1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34683938846_2_1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video: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https://www.youtube.com/watch?v=KIlWUJ0y3x4</a:t>
            </a:r>
            <a:r>
              <a:rPr lang="en"/>
              <a:t> </a:t>
            </a:r>
            <a:endParaRPr/>
          </a:p>
        </p:txBody>
      </p:sp>
      <p:sp>
        <p:nvSpPr>
          <p:cNvPr id="200" name="Google Shape;200;g34683938846_2_14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://comisiynyddplant.cymru/" TargetMode="External"/><Relationship Id="rId5" Type="http://schemas.openxmlformats.org/officeDocument/2006/relationships/hyperlink" Target="http://childrenscommissioner.wales/" TargetMode="Externa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4.png"/><Relationship Id="rId4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4.png"/><Relationship Id="rId4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4.png"/><Relationship Id="rId4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4.png"/><Relationship Id="rId4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4.png"/><Relationship Id="rId4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4.png"/><Relationship Id="rId4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>
  <p:cSld name="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3999" y="324001"/>
            <a:ext cx="8496900" cy="91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000" y="4293000"/>
            <a:ext cx="8496900" cy="31024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4"/>
          <p:cNvSpPr/>
          <p:nvPr/>
        </p:nvSpPr>
        <p:spPr>
          <a:xfrm>
            <a:off x="5588999" y="4482000"/>
            <a:ext cx="3240000" cy="34855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@complantcymru	comisiynyddplant.cymru</a:t>
            </a:r>
            <a:endParaRPr b="0" i="0" sz="11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@childcomwales	childrenscommissioner.wales</a:t>
            </a:r>
            <a:endParaRPr b="0" i="0" sz="11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1350000" y="1134000"/>
            <a:ext cx="6444900" cy="31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100"/>
              <a:buChar char="•"/>
              <a:defRPr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>
                <a:solidFill>
                  <a:schemeClr val="lt2"/>
                </a:solidFill>
              </a:defRPr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Char char="•"/>
              <a:defRPr>
                <a:solidFill>
                  <a:schemeClr val="lt2"/>
                </a:solidFill>
              </a:defRPr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1" name="Google Shape;61;p14">
            <a:hlinkClick r:id="rId4"/>
          </p:cNvPr>
          <p:cNvSpPr/>
          <p:nvPr/>
        </p:nvSpPr>
        <p:spPr>
          <a:xfrm>
            <a:off x="6923315" y="4480560"/>
            <a:ext cx="1495697" cy="12268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4">
            <a:hlinkClick r:id="rId5"/>
          </p:cNvPr>
          <p:cNvSpPr/>
          <p:nvPr/>
        </p:nvSpPr>
        <p:spPr>
          <a:xfrm>
            <a:off x="6923314" y="4685759"/>
            <a:ext cx="1789612" cy="133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 Slide - Full colour" type="title">
  <p:cSld name="TITL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ctrTitle"/>
          </p:nvPr>
        </p:nvSpPr>
        <p:spPr>
          <a:xfrm>
            <a:off x="702000" y="648001"/>
            <a:ext cx="7728626" cy="6232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Font typeface="Arial"/>
              <a:buNone/>
              <a:defRPr sz="45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subTitle"/>
          </p:nvPr>
        </p:nvSpPr>
        <p:spPr>
          <a:xfrm>
            <a:off x="701999" y="1247573"/>
            <a:ext cx="7728626" cy="3116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23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pic>
        <p:nvPicPr>
          <p:cNvPr id="66" name="Google Shape;66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3999" y="324001"/>
            <a:ext cx="8496900" cy="91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000" y="3807000"/>
            <a:ext cx="8496900" cy="310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998" y="4127676"/>
            <a:ext cx="850316" cy="8469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background with red text&#10;&#10;Description automatically generated with medium confidence" id="69" name="Google Shape;69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74473" y="4216990"/>
            <a:ext cx="745529" cy="692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29845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2pPr>
            <a:lvl3pPr indent="-298450" lvl="2" marL="1371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3pPr>
            <a:lvl4pPr indent="-298450" lvl="3" marL="1828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4pPr>
            <a:lvl5pPr indent="-298450" lvl="4" marL="22860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5pPr>
            <a:lvl6pPr indent="-298450" lvl="5" marL="2743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6pPr>
            <a:lvl7pPr indent="-298450" lvl="6" marL="3200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7pPr>
            <a:lvl8pPr indent="-298450" lvl="7" marL="3657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8pPr>
            <a:lvl9pPr indent="-298450" lvl="8" marL="411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rm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Full colour">
  <p:cSld name="Title Slide - Full colou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3999" y="324001"/>
            <a:ext cx="8496900" cy="37270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7"/>
          <p:cNvSpPr txBox="1"/>
          <p:nvPr>
            <p:ph type="ctrTitle"/>
          </p:nvPr>
        </p:nvSpPr>
        <p:spPr>
          <a:xfrm>
            <a:off x="702000" y="648001"/>
            <a:ext cx="7728626" cy="6232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" type="subTitle"/>
          </p:nvPr>
        </p:nvSpPr>
        <p:spPr>
          <a:xfrm>
            <a:off x="701999" y="1247573"/>
            <a:ext cx="7728626" cy="3116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pic>
        <p:nvPicPr>
          <p:cNvPr id="78" name="Google Shape;7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998" y="4127676"/>
            <a:ext cx="850316" cy="8469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background with red text&#10;&#10;Description automatically generated with medium confidence" id="79" name="Google Shape;7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74473" y="4216990"/>
            <a:ext cx="745529" cy="692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Red">
  <p:cSld name="Title Slide - Red">
    <p:bg>
      <p:bgPr>
        <a:solidFill>
          <a:schemeClr val="lt2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3999" y="358358"/>
            <a:ext cx="8496900" cy="3658631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8"/>
          <p:cNvSpPr txBox="1"/>
          <p:nvPr>
            <p:ph type="ctrTitle"/>
          </p:nvPr>
        </p:nvSpPr>
        <p:spPr>
          <a:xfrm>
            <a:off x="702000" y="1161000"/>
            <a:ext cx="7728626" cy="6232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subTitle"/>
          </p:nvPr>
        </p:nvSpPr>
        <p:spPr>
          <a:xfrm>
            <a:off x="707686" y="1760572"/>
            <a:ext cx="7728626" cy="311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pic>
        <p:nvPicPr>
          <p:cNvPr id="84" name="Google Shape;8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998" y="4120765"/>
            <a:ext cx="850316" cy="85387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>
            <p:ph idx="10" type="dt"/>
          </p:nvPr>
        </p:nvSpPr>
        <p:spPr>
          <a:xfrm>
            <a:off x="701999" y="312441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descr="A black and white sign with white text&#10;&#10;Description automatically generated with low confidence" id="86" name="Google Shape;8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09159" y="4166510"/>
            <a:ext cx="810842" cy="75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 - Green">
  <p:cSld name="1_Title Slide - Green">
    <p:bg>
      <p:bgPr>
        <a:solidFill>
          <a:srgbClr val="39B54A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3999" y="358358"/>
            <a:ext cx="8496900" cy="365863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9"/>
          <p:cNvSpPr txBox="1"/>
          <p:nvPr>
            <p:ph type="ctrTitle"/>
          </p:nvPr>
        </p:nvSpPr>
        <p:spPr>
          <a:xfrm>
            <a:off x="702000" y="1161000"/>
            <a:ext cx="7728626" cy="6232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" type="subTitle"/>
          </p:nvPr>
        </p:nvSpPr>
        <p:spPr>
          <a:xfrm>
            <a:off x="707686" y="1760572"/>
            <a:ext cx="7728626" cy="311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3546000" y="3124413"/>
            <a:ext cx="20520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92" name="Google Shape;9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998" y="4120765"/>
            <a:ext cx="850316" cy="8538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sign with white text&#10;&#10;Description automatically generated with low confidence" id="93" name="Google Shape;93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09159" y="4166510"/>
            <a:ext cx="810842" cy="75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 Slide - Blue">
  <p:cSld name="Intro Slide - Blue">
    <p:bg>
      <p:bgPr>
        <a:solidFill>
          <a:schemeClr val="accent3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3999" y="324002"/>
            <a:ext cx="8496900" cy="91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002" y="3807000"/>
            <a:ext cx="8496900" cy="310242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0"/>
          <p:cNvSpPr txBox="1"/>
          <p:nvPr>
            <p:ph type="ctrTitle"/>
          </p:nvPr>
        </p:nvSpPr>
        <p:spPr>
          <a:xfrm>
            <a:off x="702000" y="1161000"/>
            <a:ext cx="7728626" cy="6232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" type="subTitle"/>
          </p:nvPr>
        </p:nvSpPr>
        <p:spPr>
          <a:xfrm>
            <a:off x="707686" y="1760572"/>
            <a:ext cx="7728626" cy="311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pic>
        <p:nvPicPr>
          <p:cNvPr id="99" name="Google Shape;99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998" y="4120765"/>
            <a:ext cx="850316" cy="8538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sign with white text&#10;&#10;Description automatically generated with low confidence" id="100" name="Google Shape;100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09159" y="4166510"/>
            <a:ext cx="810842" cy="75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Slide - Pink">
  <p:cSld name="Quote Slide - Pink">
    <p:bg>
      <p:bgPr>
        <a:solidFill>
          <a:schemeClr val="accent4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3999" y="324002"/>
            <a:ext cx="8496900" cy="91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002" y="3807000"/>
            <a:ext cx="8496900" cy="3102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4" name="Google Shape;104;p21"/>
          <p:cNvCxnSpPr/>
          <p:nvPr/>
        </p:nvCxnSpPr>
        <p:spPr>
          <a:xfrm>
            <a:off x="1349550" y="2945700"/>
            <a:ext cx="1890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1350000" y="1133999"/>
            <a:ext cx="6444900" cy="18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0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2" type="body"/>
          </p:nvPr>
        </p:nvSpPr>
        <p:spPr>
          <a:xfrm>
            <a:off x="1350000" y="2945700"/>
            <a:ext cx="64449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3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id="107" name="Google Shape;10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998" y="4120765"/>
            <a:ext cx="850316" cy="8538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sign with white text&#10;&#10;Description automatically generated with low confidence" id="108" name="Google Shape;108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09159" y="4166510"/>
            <a:ext cx="810842" cy="75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Slide - Purple">
  <p:cSld name="Quote Slide - Purple">
    <p:bg>
      <p:bgPr>
        <a:solidFill>
          <a:schemeClr val="accent5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3999" y="324002"/>
            <a:ext cx="8496900" cy="91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002" y="3807000"/>
            <a:ext cx="8496900" cy="3102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Google Shape;112;p22"/>
          <p:cNvCxnSpPr/>
          <p:nvPr/>
        </p:nvCxnSpPr>
        <p:spPr>
          <a:xfrm>
            <a:off x="1349550" y="2945700"/>
            <a:ext cx="1890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1350000" y="1133999"/>
            <a:ext cx="6444900" cy="18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0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2" type="body"/>
          </p:nvPr>
        </p:nvSpPr>
        <p:spPr>
          <a:xfrm>
            <a:off x="1350000" y="2945700"/>
            <a:ext cx="64449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3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id="115" name="Google Shape;11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998" y="4120765"/>
            <a:ext cx="850316" cy="8538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sign with white text&#10;&#10;Description automatically generated with low confidence" id="116" name="Google Shape;116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09159" y="4166510"/>
            <a:ext cx="810842" cy="75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Slide - Blue">
  <p:cSld name="Quote Slide - Blue">
    <p:bg>
      <p:bgPr>
        <a:solidFill>
          <a:srgbClr val="0072BC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3999" y="324002"/>
            <a:ext cx="8496900" cy="91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002" y="3807000"/>
            <a:ext cx="8496900" cy="3102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Google Shape;120;p23"/>
          <p:cNvCxnSpPr/>
          <p:nvPr/>
        </p:nvCxnSpPr>
        <p:spPr>
          <a:xfrm>
            <a:off x="1349550" y="2945700"/>
            <a:ext cx="1890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1350000" y="1133999"/>
            <a:ext cx="6444900" cy="18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0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3"/>
          <p:cNvSpPr txBox="1"/>
          <p:nvPr>
            <p:ph idx="2" type="body"/>
          </p:nvPr>
        </p:nvSpPr>
        <p:spPr>
          <a:xfrm>
            <a:off x="1350000" y="2945700"/>
            <a:ext cx="64449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3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id="123" name="Google Shape;123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998" y="4120765"/>
            <a:ext cx="850316" cy="8538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sign with white text&#10;&#10;Description automatically generated with low confidence" id="124" name="Google Shape;124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09159" y="4166510"/>
            <a:ext cx="810842" cy="75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Slide - Green">
  <p:cSld name="Quote Slide - Green">
    <p:bg>
      <p:bgPr>
        <a:solidFill>
          <a:schemeClr val="accent6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3999" y="324002"/>
            <a:ext cx="8496900" cy="91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002" y="3807000"/>
            <a:ext cx="8496900" cy="3102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8" name="Google Shape;128;p24"/>
          <p:cNvCxnSpPr/>
          <p:nvPr/>
        </p:nvCxnSpPr>
        <p:spPr>
          <a:xfrm>
            <a:off x="1349550" y="2945700"/>
            <a:ext cx="1890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1350000" y="1133999"/>
            <a:ext cx="6444900" cy="18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0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0" name="Google Shape;130;p24"/>
          <p:cNvSpPr txBox="1"/>
          <p:nvPr>
            <p:ph idx="2" type="body"/>
          </p:nvPr>
        </p:nvSpPr>
        <p:spPr>
          <a:xfrm>
            <a:off x="1350000" y="2945700"/>
            <a:ext cx="64449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3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id="131" name="Google Shape;131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998" y="4120765"/>
            <a:ext cx="850316" cy="8538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sign with white text&#10;&#10;Description automatically generated with low confidence" id="132" name="Google Shape;132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09159" y="4166510"/>
            <a:ext cx="810842" cy="75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Quote Slide - Blue">
  <p:cSld name="1_Quote Slide - Blue">
    <p:bg>
      <p:bgPr>
        <a:solidFill>
          <a:srgbClr val="FACB00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3999" y="324002"/>
            <a:ext cx="8496900" cy="91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002" y="3807000"/>
            <a:ext cx="8496900" cy="3102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6" name="Google Shape;136;p25"/>
          <p:cNvCxnSpPr/>
          <p:nvPr/>
        </p:nvCxnSpPr>
        <p:spPr>
          <a:xfrm>
            <a:off x="1349550" y="2945700"/>
            <a:ext cx="1890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1350000" y="1133999"/>
            <a:ext cx="6444900" cy="18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0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8" name="Google Shape;138;p25"/>
          <p:cNvSpPr txBox="1"/>
          <p:nvPr>
            <p:ph idx="2" type="body"/>
          </p:nvPr>
        </p:nvSpPr>
        <p:spPr>
          <a:xfrm>
            <a:off x="1350000" y="2945700"/>
            <a:ext cx="64449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3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998" y="4120765"/>
            <a:ext cx="850315" cy="853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09159" y="4166510"/>
            <a:ext cx="810842" cy="753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advice@childcomwales.org.uk" TargetMode="External"/><Relationship Id="rId4" Type="http://schemas.openxmlformats.org/officeDocument/2006/relationships/hyperlink" Target="mailto:advice@childcomwales.org.uk" TargetMode="External"/><Relationship Id="rId5" Type="http://schemas.openxmlformats.org/officeDocument/2006/relationships/hyperlink" Target="http://www.childcomwales.org.uk" TargetMode="External"/><Relationship Id="rId6" Type="http://schemas.openxmlformats.org/officeDocument/2006/relationships/image" Target="../media/image2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phw.nhs.wales/services-and-teams/designed-to-smile/information-for-parents-and-carers/" TargetMode="External"/><Relationship Id="rId4" Type="http://schemas.openxmlformats.org/officeDocument/2006/relationships/hyperlink" Target="https://phw.nhs.wales/services-and-teams/designed-to-smile/information-for-professionals/schools-and-nurseries/" TargetMode="External"/><Relationship Id="rId5" Type="http://schemas.openxmlformats.org/officeDocument/2006/relationships/hyperlink" Target="https://hwb.gov.wales/repository/resource/485c2f3e-df42-4f40-ab99-982c84bba024/overview" TargetMode="External"/><Relationship Id="rId6" Type="http://schemas.openxmlformats.org/officeDocument/2006/relationships/hyperlink" Target="https://hwb.gov.wales/repository/resource/d514efb4-6db6-4586-9bbd-22d1dba16238/overview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6.png"/><Relationship Id="rId4" Type="http://schemas.openxmlformats.org/officeDocument/2006/relationships/image" Target="../media/image17.jpg"/><Relationship Id="rId5" Type="http://schemas.openxmlformats.org/officeDocument/2006/relationships/image" Target="../media/image18.png"/><Relationship Id="rId6" Type="http://schemas.openxmlformats.org/officeDocument/2006/relationships/image" Target="../media/image2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gN8mdqtzcaQ" TargetMode="External"/><Relationship Id="rId4" Type="http://schemas.openxmlformats.org/officeDocument/2006/relationships/image" Target="../media/image2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online1.snapsurveys.com/kt8spl" TargetMode="External"/><Relationship Id="rId4" Type="http://schemas.openxmlformats.org/officeDocument/2006/relationships/hyperlink" Target="https://online1.snapsurveys.com/kt8spl" TargetMode="External"/><Relationship Id="rId5" Type="http://schemas.openxmlformats.org/officeDocument/2006/relationships/image" Target="../media/image23.png"/><Relationship Id="rId6" Type="http://schemas.openxmlformats.org/officeDocument/2006/relationships/image" Target="../media/image2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KIlWUJ0y3x4" TargetMode="External"/><Relationship Id="rId4" Type="http://schemas.openxmlformats.org/officeDocument/2006/relationships/image" Target="../media/image3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idx="4294967295" type="ctrTitle"/>
          </p:nvPr>
        </p:nvSpPr>
        <p:spPr>
          <a:xfrm>
            <a:off x="1549190" y="585547"/>
            <a:ext cx="5695950" cy="628345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Monthly Matter – April 2025</a:t>
            </a:r>
            <a:endParaRPr b="0" i="0" sz="2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1606" y="1435118"/>
            <a:ext cx="4991118" cy="28748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5"/>
          <p:cNvSpPr txBox="1"/>
          <p:nvPr>
            <p:ph idx="1" type="body"/>
          </p:nvPr>
        </p:nvSpPr>
        <p:spPr>
          <a:xfrm>
            <a:off x="2289529" y="1280213"/>
            <a:ext cx="6444900" cy="21163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a couple more!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b="0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Brush your teeth twice a day – one of these should be just before you go to bed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b="0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Brush for two minutes</a:t>
            </a:r>
            <a:endParaRPr/>
          </a:p>
          <a:p>
            <a:pPr indent="-254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Calibri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Calibri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gure 2 Royalty Free Vector Image" id="209" name="Google Shape;209;p35"/>
          <p:cNvPicPr preferRelativeResize="0"/>
          <p:nvPr/>
        </p:nvPicPr>
        <p:blipFill rotWithShape="1">
          <a:blip r:embed="rId3">
            <a:alphaModFix/>
          </a:blip>
          <a:srcRect b="6522" l="0" r="-612" t="0"/>
          <a:stretch/>
        </p:blipFill>
        <p:spPr>
          <a:xfrm>
            <a:off x="425942" y="1451726"/>
            <a:ext cx="1358452" cy="1776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6"/>
          <p:cNvSpPr txBox="1"/>
          <p:nvPr>
            <p:ph idx="1" type="subTitle"/>
          </p:nvPr>
        </p:nvSpPr>
        <p:spPr>
          <a:xfrm>
            <a:off x="2772136" y="1688805"/>
            <a:ext cx="3943988" cy="1764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could also contact our </a:t>
            </a:r>
            <a:r>
              <a:rPr lang="en" sz="17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Advice team</a:t>
            </a: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0808 801 1000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17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advice@childcomwales.org.uk</a:t>
            </a:r>
            <a:endParaRPr sz="17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-260350" lvl="0" marL="2540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17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www.childcomwales.org.uk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green line drawing of a hand pointing at a phone and a telephone&#10;&#10;AI-generated content may be incorrect." id="216" name="Google Shape;216;p3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73955" y="1751618"/>
            <a:ext cx="1654277" cy="164026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36"/>
          <p:cNvSpPr txBox="1"/>
          <p:nvPr/>
        </p:nvSpPr>
        <p:spPr>
          <a:xfrm>
            <a:off x="671331" y="598990"/>
            <a:ext cx="7613248" cy="79002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are worried about anything after today's session you should speak to a </a:t>
            </a:r>
            <a:r>
              <a:rPr b="1"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trusted adult. 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7"/>
          <p:cNvSpPr txBox="1"/>
          <p:nvPr>
            <p:ph type="ctrTitle"/>
          </p:nvPr>
        </p:nvSpPr>
        <p:spPr>
          <a:xfrm>
            <a:off x="702000" y="648001"/>
            <a:ext cx="7728600" cy="6234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links</a:t>
            </a:r>
            <a:endParaRPr/>
          </a:p>
        </p:txBody>
      </p:sp>
      <p:sp>
        <p:nvSpPr>
          <p:cNvPr id="223" name="Google Shape;223;p37"/>
          <p:cNvSpPr txBox="1"/>
          <p:nvPr>
            <p:ph idx="1" type="subTitle"/>
          </p:nvPr>
        </p:nvSpPr>
        <p:spPr>
          <a:xfrm>
            <a:off x="701999" y="1633348"/>
            <a:ext cx="7728600" cy="15822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Information for parents and carers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Information for schools and nurseries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Foundation phase resources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KS2 resources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8"/>
          <p:cNvSpPr txBox="1"/>
          <p:nvPr>
            <p:ph type="ctrTitle"/>
          </p:nvPr>
        </p:nvSpPr>
        <p:spPr>
          <a:xfrm>
            <a:off x="4080077" y="715451"/>
            <a:ext cx="2831373" cy="20374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Diolch!</a:t>
            </a:r>
            <a:br>
              <a:rPr lang="en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Thanks! </a:t>
            </a: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8"/>
          <p:cNvSpPr txBox="1"/>
          <p:nvPr>
            <p:ph idx="1" type="subTitle"/>
          </p:nvPr>
        </p:nvSpPr>
        <p:spPr>
          <a:xfrm>
            <a:off x="346100" y="2744453"/>
            <a:ext cx="8450036" cy="839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next Monthly Matter will be available on our website on 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Tuesday 6 May</a:t>
            </a:r>
            <a:endParaRPr/>
          </a:p>
        </p:txBody>
      </p:sp>
      <p:pic>
        <p:nvPicPr>
          <p:cNvPr id="230" name="Google Shape;230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51476" y="715451"/>
            <a:ext cx="1380004" cy="16326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/>
        </p:nvSpPr>
        <p:spPr>
          <a:xfrm>
            <a:off x="2841815" y="970399"/>
            <a:ext cx="6091726" cy="221681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Last month, we asked you how you felt about school toilets.</a:t>
            </a:r>
            <a:endParaRPr sz="11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here’s what you told us: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860" y="1040686"/>
            <a:ext cx="2009417" cy="21446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/>
        </p:nvSpPr>
        <p:spPr>
          <a:xfrm>
            <a:off x="1548848" y="482758"/>
            <a:ext cx="7099379" cy="362406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-"/>
            </a:pPr>
            <a: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56% of you were not happy with your school toilets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-"/>
            </a:pPr>
            <a:r>
              <a:rPr lang="en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62% of you can go to the toilet in lesson time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-"/>
            </a:pPr>
            <a:r>
              <a:rPr lang="en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it comes to toilet paper, 21% of you said toilet paper was either not available or hardly ever available 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-"/>
            </a:pPr>
            <a:r>
              <a:rPr lang="en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57% of you thought the toilets were clean or not too bad</a:t>
            </a:r>
            <a:endParaRPr sz="1100"/>
          </a:p>
        </p:txBody>
      </p:sp>
      <p:pic>
        <p:nvPicPr>
          <p:cNvPr descr="Smile Vector Art, Icons, and Graphics ..." id="160" name="Google Shape;16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4675" y="484274"/>
            <a:ext cx="737669" cy="7790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oster Toilet bowl cartoon drawing ..." id="161" name="Google Shape;161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4676" y="1362230"/>
            <a:ext cx="737671" cy="77908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toon Vector Illustration of Toilet ..." id="162" name="Google Shape;162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2916" y="2395745"/>
            <a:ext cx="824017" cy="6501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rtoon Hand Making Positive Thumbs Up ..." id="163" name="Google Shape;163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54675" y="3300362"/>
            <a:ext cx="745953" cy="795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/>
          <p:nvPr>
            <p:ph idx="1" type="body"/>
          </p:nvPr>
        </p:nvSpPr>
        <p:spPr>
          <a:xfrm>
            <a:off x="3582162" y="1167031"/>
            <a:ext cx="5252205" cy="175095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lang="en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It's clear that school toilets are a problem for some children and young people across Wales.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</a:pPr>
            <a:r>
              <a:t/>
            </a:r>
            <a:endParaRPr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lang="en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We'll be sharing your responses with the Welsh Government, local councils, and other people who could help change things.</a:t>
            </a:r>
            <a:endParaRPr/>
          </a:p>
        </p:txBody>
      </p:sp>
      <p:pic>
        <p:nvPicPr>
          <p:cNvPr descr="What is data sharing? Everything you ..." id="169" name="Google Shape;169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2480" y="1539069"/>
            <a:ext cx="3075953" cy="16045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/>
          <p:nvPr>
            <p:ph type="ctrTitle"/>
          </p:nvPr>
        </p:nvSpPr>
        <p:spPr>
          <a:xfrm>
            <a:off x="2790497" y="637880"/>
            <a:ext cx="6030311" cy="20430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April’s Monthly Matter 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about World Health Day and we'd like to know more about how you look after your teeth.</a:t>
            </a:r>
            <a:b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b="1" lang="en" sz="2400"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Remember: Article 24 – Right to be healthy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artoon tooth holding a toothbrush&#10;&#10;AI-generated content may be incorrect." id="175" name="Google Shape;175;p30"/>
          <p:cNvPicPr preferRelativeResize="0"/>
          <p:nvPr/>
        </p:nvPicPr>
        <p:blipFill rotWithShape="1">
          <a:blip r:embed="rId3">
            <a:alphaModFix/>
          </a:blip>
          <a:srcRect b="10870" l="13836" r="10127" t="9686"/>
          <a:stretch/>
        </p:blipFill>
        <p:spPr>
          <a:xfrm>
            <a:off x="283996" y="861883"/>
            <a:ext cx="2506501" cy="2618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31" title="April MM 2025 - Introduct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719350" cy="490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2"/>
          <p:cNvSpPr txBox="1"/>
          <p:nvPr/>
        </p:nvSpPr>
        <p:spPr>
          <a:xfrm>
            <a:off x="1695349" y="670358"/>
            <a:ext cx="4777401" cy="55481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in pairs or as a group: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32"/>
          <p:cNvSpPr txBox="1"/>
          <p:nvPr/>
        </p:nvSpPr>
        <p:spPr>
          <a:xfrm>
            <a:off x="487318" y="1591200"/>
            <a:ext cx="7974259" cy="28051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215900" lvl="0" marL="215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Since the start of the school year, have you seen a dentist?</a:t>
            </a:r>
            <a:endParaRPr b="0" i="0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215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foods and drinks should we be more careful with when it comes to teeth?</a:t>
            </a:r>
            <a:endParaRPr b="0" i="0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215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should you brush? How long for? How often? Do you rinse after you brush or not?</a:t>
            </a:r>
            <a:endParaRPr sz="11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0" marL="215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8" name="Google Shape;188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299" y="472435"/>
            <a:ext cx="1135050" cy="1044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3"/>
          <p:cNvSpPr txBox="1"/>
          <p:nvPr>
            <p:ph idx="1" type="subTitle"/>
          </p:nvPr>
        </p:nvSpPr>
        <p:spPr>
          <a:xfrm>
            <a:off x="1693703" y="1086068"/>
            <a:ext cx="7555376" cy="3116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(Each young person can do this individually or a teacher can do it on behalf of the class)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33"/>
          <p:cNvSpPr txBox="1"/>
          <p:nvPr/>
        </p:nvSpPr>
        <p:spPr>
          <a:xfrm>
            <a:off x="1588625" y="541192"/>
            <a:ext cx="6913736" cy="37375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 your ideas with us by using the </a:t>
            </a:r>
            <a:r>
              <a:rPr b="1" lang="en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QR code or </a:t>
            </a:r>
            <a:r>
              <a:rPr b="1" lang="en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survey link</a:t>
            </a:r>
            <a:endParaRPr b="1" sz="15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</p:txBody>
      </p:sp>
      <p:pic>
        <p:nvPicPr>
          <p:cNvPr id="195" name="Google Shape;195;p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4563" y="540599"/>
            <a:ext cx="1051398" cy="14139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qr code with a white background&#10;&#10;AI-generated content may be incorrect." id="196" name="Google Shape;196;p3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80280" y="1428750"/>
            <a:ext cx="22860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4"/>
          <p:cNvSpPr txBox="1"/>
          <p:nvPr/>
        </p:nvSpPr>
        <p:spPr>
          <a:xfrm>
            <a:off x="1353553" y="421105"/>
            <a:ext cx="639678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Top Tips – How you can look after your teeth</a:t>
            </a:r>
            <a:endParaRPr sz="1100"/>
          </a:p>
        </p:txBody>
      </p:sp>
      <p:pic>
        <p:nvPicPr>
          <p:cNvPr id="203" name="Google Shape;203;p34" title="April MM 2025 - Top Tip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6800" y="800225"/>
            <a:ext cx="7574500" cy="426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Comm">
      <a:dk1>
        <a:srgbClr val="000000"/>
      </a:dk1>
      <a:lt1>
        <a:srgbClr val="FFFFFF"/>
      </a:lt1>
      <a:dk2>
        <a:srgbClr val="414042"/>
      </a:dk2>
      <a:lt2>
        <a:srgbClr val="ED1556"/>
      </a:lt2>
      <a:accent1>
        <a:srgbClr val="0072BC"/>
      </a:accent1>
      <a:accent2>
        <a:srgbClr val="FDB913"/>
      </a:accent2>
      <a:accent3>
        <a:srgbClr val="27AAE1"/>
      </a:accent3>
      <a:accent4>
        <a:srgbClr val="EE3D96"/>
      </a:accent4>
      <a:accent5>
        <a:srgbClr val="A978B4"/>
      </a:accent5>
      <a:accent6>
        <a:srgbClr val="B3D23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